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79" r:id="rId3"/>
    <p:sldMasterId id="2147483749" r:id="rId4"/>
    <p:sldMasterId id="2147483769" r:id="rId5"/>
    <p:sldMasterId id="2147483782" r:id="rId6"/>
    <p:sldMasterId id="2147483788" r:id="rId7"/>
  </p:sldMasterIdLst>
  <p:notesMasterIdLst>
    <p:notesMasterId r:id="rId46"/>
  </p:notesMasterIdLst>
  <p:handoutMasterIdLst>
    <p:handoutMasterId r:id="rId47"/>
  </p:handoutMasterIdLst>
  <p:sldIdLst>
    <p:sldId id="256" r:id="rId8"/>
    <p:sldId id="603" r:id="rId9"/>
    <p:sldId id="385" r:id="rId10"/>
    <p:sldId id="262" r:id="rId11"/>
    <p:sldId id="291" r:id="rId12"/>
    <p:sldId id="265" r:id="rId13"/>
    <p:sldId id="266" r:id="rId14"/>
    <p:sldId id="267" r:id="rId15"/>
    <p:sldId id="268" r:id="rId16"/>
    <p:sldId id="949" r:id="rId17"/>
    <p:sldId id="269" r:id="rId18"/>
    <p:sldId id="297" r:id="rId19"/>
    <p:sldId id="298" r:id="rId20"/>
    <p:sldId id="270" r:id="rId21"/>
    <p:sldId id="277" r:id="rId22"/>
    <p:sldId id="271" r:id="rId23"/>
    <p:sldId id="828" r:id="rId24"/>
    <p:sldId id="942" r:id="rId25"/>
    <p:sldId id="946" r:id="rId26"/>
    <p:sldId id="599" r:id="rId27"/>
    <p:sldId id="944" r:id="rId28"/>
    <p:sldId id="601" r:id="rId29"/>
    <p:sldId id="384" r:id="rId30"/>
    <p:sldId id="278" r:id="rId31"/>
    <p:sldId id="279" r:id="rId32"/>
    <p:sldId id="280" r:id="rId33"/>
    <p:sldId id="282" r:id="rId34"/>
    <p:sldId id="284" r:id="rId35"/>
    <p:sldId id="301" r:id="rId36"/>
    <p:sldId id="303" r:id="rId37"/>
    <p:sldId id="304" r:id="rId38"/>
    <p:sldId id="324" r:id="rId39"/>
    <p:sldId id="315" r:id="rId40"/>
    <p:sldId id="318" r:id="rId41"/>
    <p:sldId id="319" r:id="rId42"/>
    <p:sldId id="320" r:id="rId43"/>
    <p:sldId id="312" r:id="rId44"/>
    <p:sldId id="34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0EFE3B1-D723-40DF-AF2C-EC1F113D2B73}">
          <p14:sldIdLst>
            <p14:sldId id="256"/>
            <p14:sldId id="603"/>
            <p14:sldId id="385"/>
            <p14:sldId id="262"/>
            <p14:sldId id="291"/>
            <p14:sldId id="265"/>
            <p14:sldId id="266"/>
            <p14:sldId id="267"/>
            <p14:sldId id="268"/>
            <p14:sldId id="949"/>
            <p14:sldId id="269"/>
            <p14:sldId id="297"/>
            <p14:sldId id="298"/>
            <p14:sldId id="270"/>
            <p14:sldId id="277"/>
            <p14:sldId id="271"/>
            <p14:sldId id="828"/>
            <p14:sldId id="942"/>
            <p14:sldId id="946"/>
            <p14:sldId id="599"/>
            <p14:sldId id="944"/>
            <p14:sldId id="601"/>
            <p14:sldId id="384"/>
            <p14:sldId id="278"/>
            <p14:sldId id="279"/>
            <p14:sldId id="280"/>
            <p14:sldId id="282"/>
            <p14:sldId id="284"/>
            <p14:sldId id="301"/>
            <p14:sldId id="303"/>
            <p14:sldId id="304"/>
            <p14:sldId id="324"/>
            <p14:sldId id="315"/>
            <p14:sldId id="318"/>
            <p14:sldId id="319"/>
            <p14:sldId id="320"/>
            <p14:sldId id="312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52" autoAdjust="0"/>
  </p:normalViewPr>
  <p:slideViewPr>
    <p:cSldViewPr snapToGrid="0">
      <p:cViewPr varScale="1">
        <p:scale>
          <a:sx n="120" d="100"/>
          <a:sy n="120" d="100"/>
        </p:scale>
        <p:origin x="12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15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marker>
            <c:symbol val="diamond"/>
            <c:size val="5"/>
          </c:marker>
          <c:cat>
            <c:numRef>
              <c:f>Sheet1!$A$2:$A$56</c:f>
              <c:numCache>
                <c:formatCode>General</c:formatCode>
                <c:ptCount val="55"/>
                <c:pt idx="2">
                  <c:v>1994</c:v>
                </c:pt>
                <c:pt idx="6">
                  <c:v>1996</c:v>
                </c:pt>
                <c:pt idx="10">
                  <c:v>1998</c:v>
                </c:pt>
                <c:pt idx="14">
                  <c:v>2000</c:v>
                </c:pt>
                <c:pt idx="18">
                  <c:v>2002</c:v>
                </c:pt>
                <c:pt idx="22">
                  <c:v>2004</c:v>
                </c:pt>
                <c:pt idx="26">
                  <c:v>2006</c:v>
                </c:pt>
                <c:pt idx="30">
                  <c:v>2008</c:v>
                </c:pt>
                <c:pt idx="34">
                  <c:v>2010</c:v>
                </c:pt>
                <c:pt idx="38">
                  <c:v>2012</c:v>
                </c:pt>
                <c:pt idx="42">
                  <c:v>2014</c:v>
                </c:pt>
                <c:pt idx="46">
                  <c:v>2016</c:v>
                </c:pt>
                <c:pt idx="50">
                  <c:v>2018</c:v>
                </c:pt>
                <c:pt idx="54">
                  <c:v>2020</c:v>
                </c:pt>
              </c:numCache>
            </c:num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1167.4000000000001</c:v>
                </c:pt>
                <c:pt idx="1">
                  <c:v>1469.5</c:v>
                </c:pt>
                <c:pt idx="2">
                  <c:v>2234.5</c:v>
                </c:pt>
                <c:pt idx="3">
                  <c:v>2623</c:v>
                </c:pt>
                <c:pt idx="4">
                  <c:v>3927.7</c:v>
                </c:pt>
                <c:pt idx="5">
                  <c:v>4785.4000000000005</c:v>
                </c:pt>
                <c:pt idx="6">
                  <c:v>5895.4</c:v>
                </c:pt>
                <c:pt idx="7">
                  <c:v>7984.2</c:v>
                </c:pt>
                <c:pt idx="8">
                  <c:v>12858.4</c:v>
                </c:pt>
                <c:pt idx="9">
                  <c:v>16915.2</c:v>
                </c:pt>
                <c:pt idx="10">
                  <c:v>22625.9</c:v>
                </c:pt>
                <c:pt idx="11">
                  <c:v>29324</c:v>
                </c:pt>
                <c:pt idx="12">
                  <c:v>39107.800000000003</c:v>
                </c:pt>
                <c:pt idx="13">
                  <c:v>50969.2</c:v>
                </c:pt>
                <c:pt idx="14">
                  <c:v>64333.4</c:v>
                </c:pt>
                <c:pt idx="15">
                  <c:v>88056</c:v>
                </c:pt>
                <c:pt idx="16">
                  <c:v>108800</c:v>
                </c:pt>
                <c:pt idx="17">
                  <c:v>134980</c:v>
                </c:pt>
                <c:pt idx="18" formatCode="#,##0">
                  <c:v>221555</c:v>
                </c:pt>
                <c:pt idx="19" formatCode="#,##0">
                  <c:v>293058.7</c:v>
                </c:pt>
                <c:pt idx="20" formatCode="#,##0">
                  <c:v>374644</c:v>
                </c:pt>
                <c:pt idx="21" formatCode="#,##0">
                  <c:v>529596</c:v>
                </c:pt>
                <c:pt idx="22" formatCode="#,##0">
                  <c:v>813230</c:v>
                </c:pt>
                <c:pt idx="23" formatCode="#,##0">
                  <c:v>1127480</c:v>
                </c:pt>
                <c:pt idx="24" formatCode="#,##0">
                  <c:v>1686930</c:v>
                </c:pt>
                <c:pt idx="25" formatCode="#,##0">
                  <c:v>2300780</c:v>
                </c:pt>
                <c:pt idx="26" formatCode="#,##0">
                  <c:v>2790660</c:v>
                </c:pt>
                <c:pt idx="27" formatCode="#,##0">
                  <c:v>3536080</c:v>
                </c:pt>
                <c:pt idx="28" formatCode="#,##0">
                  <c:v>4916980</c:v>
                </c:pt>
                <c:pt idx="29" formatCode="#,##0">
                  <c:v>6965816</c:v>
                </c:pt>
                <c:pt idx="30" formatCode="#,##0">
                  <c:v>11700000</c:v>
                </c:pt>
                <c:pt idx="31" formatCode="#,##0">
                  <c:v>16953042</c:v>
                </c:pt>
                <c:pt idx="32" formatCode="#,##0">
                  <c:v>22607996.300000001</c:v>
                </c:pt>
                <c:pt idx="33" formatCode="#,##0">
                  <c:v>27977501.800000001</c:v>
                </c:pt>
                <c:pt idx="34" formatCode="#,##0">
                  <c:v>32409904.100000001</c:v>
                </c:pt>
                <c:pt idx="35" formatCode="#,##0">
                  <c:v>43656600</c:v>
                </c:pt>
                <c:pt idx="36" formatCode="#,##0">
                  <c:v>58876384.900000103</c:v>
                </c:pt>
                <c:pt idx="37" formatCode="#,##0">
                  <c:v>74159140</c:v>
                </c:pt>
                <c:pt idx="38" formatCode="#,##0">
                  <c:v>123430321</c:v>
                </c:pt>
                <c:pt idx="39" formatCode="#,##0">
                  <c:v>162042893</c:v>
                </c:pt>
                <c:pt idx="40" formatCode="#,##0">
                  <c:v>223536240</c:v>
                </c:pt>
                <c:pt idx="41" formatCode="#,##0">
                  <c:v>249976963.16999999</c:v>
                </c:pt>
                <c:pt idx="42" formatCode="#,##0">
                  <c:v>273619338.79000002</c:v>
                </c:pt>
                <c:pt idx="43" formatCode="#,##0">
                  <c:v>309110733</c:v>
                </c:pt>
                <c:pt idx="44" formatCode="#,##0">
                  <c:v>363316935.81999999</c:v>
                </c:pt>
                <c:pt idx="45" formatCode="#,##0">
                  <c:v>418216113</c:v>
                </c:pt>
                <c:pt idx="46" formatCode="#,##0">
                  <c:v>566799566.80999994</c:v>
                </c:pt>
                <c:pt idx="47">
                  <c:v>672112377</c:v>
                </c:pt>
                <c:pt idx="48">
                  <c:v>748683302</c:v>
                </c:pt>
                <c:pt idx="49">
                  <c:v>844586195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4B-8B4A-8B60-7DF2AFA7B5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#1</c:v>
                </c:pt>
              </c:strCache>
            </c:strRef>
          </c:tx>
          <c:marker>
            <c:symbol val="square"/>
            <c:size val="5"/>
          </c:marker>
          <c:cat>
            <c:numRef>
              <c:f>Sheet1!$A$2:$A$56</c:f>
              <c:numCache>
                <c:formatCode>General</c:formatCode>
                <c:ptCount val="55"/>
                <c:pt idx="2">
                  <c:v>1994</c:v>
                </c:pt>
                <c:pt idx="6">
                  <c:v>1996</c:v>
                </c:pt>
                <c:pt idx="10">
                  <c:v>1998</c:v>
                </c:pt>
                <c:pt idx="14">
                  <c:v>2000</c:v>
                </c:pt>
                <c:pt idx="18">
                  <c:v>2002</c:v>
                </c:pt>
                <c:pt idx="22">
                  <c:v>2004</c:v>
                </c:pt>
                <c:pt idx="26">
                  <c:v>2006</c:v>
                </c:pt>
                <c:pt idx="30">
                  <c:v>2008</c:v>
                </c:pt>
                <c:pt idx="34">
                  <c:v>2010</c:v>
                </c:pt>
                <c:pt idx="38">
                  <c:v>2012</c:v>
                </c:pt>
                <c:pt idx="42">
                  <c:v>2014</c:v>
                </c:pt>
                <c:pt idx="46">
                  <c:v>2016</c:v>
                </c:pt>
                <c:pt idx="50">
                  <c:v>2018</c:v>
                </c:pt>
                <c:pt idx="54">
                  <c:v>2020</c:v>
                </c:pt>
              </c:numCache>
            </c:numRef>
          </c:cat>
          <c:val>
            <c:numRef>
              <c:f>Sheet1!$C$2:$C$51</c:f>
              <c:numCache>
                <c:formatCode>General</c:formatCode>
                <c:ptCount val="50"/>
                <c:pt idx="0">
                  <c:v>59.7</c:v>
                </c:pt>
                <c:pt idx="1">
                  <c:v>124.5</c:v>
                </c:pt>
                <c:pt idx="2">
                  <c:v>143.4</c:v>
                </c:pt>
                <c:pt idx="3">
                  <c:v>170.4</c:v>
                </c:pt>
                <c:pt idx="4">
                  <c:v>170.4</c:v>
                </c:pt>
                <c:pt idx="5">
                  <c:v>170.4</c:v>
                </c:pt>
                <c:pt idx="6">
                  <c:v>220.4</c:v>
                </c:pt>
                <c:pt idx="7">
                  <c:v>368.2</c:v>
                </c:pt>
                <c:pt idx="8">
                  <c:v>1068</c:v>
                </c:pt>
                <c:pt idx="9">
                  <c:v>1338</c:v>
                </c:pt>
                <c:pt idx="10">
                  <c:v>1338</c:v>
                </c:pt>
                <c:pt idx="11">
                  <c:v>1338</c:v>
                </c:pt>
                <c:pt idx="12">
                  <c:v>2121.3000000000002</c:v>
                </c:pt>
                <c:pt idx="13">
                  <c:v>2379.6</c:v>
                </c:pt>
                <c:pt idx="14">
                  <c:v>2379.6</c:v>
                </c:pt>
                <c:pt idx="15">
                  <c:v>4938</c:v>
                </c:pt>
                <c:pt idx="16">
                  <c:v>7226</c:v>
                </c:pt>
                <c:pt idx="17">
                  <c:v>7226</c:v>
                </c:pt>
                <c:pt idx="18" formatCode="#,##0">
                  <c:v>35860</c:v>
                </c:pt>
                <c:pt idx="19" formatCode="#,##0">
                  <c:v>35860</c:v>
                </c:pt>
                <c:pt idx="20" formatCode="#,##0">
                  <c:v>35860</c:v>
                </c:pt>
                <c:pt idx="21" formatCode="#,##0">
                  <c:v>35860</c:v>
                </c:pt>
                <c:pt idx="22" formatCode="#,##0">
                  <c:v>35860</c:v>
                </c:pt>
                <c:pt idx="23" formatCode="#,##0">
                  <c:v>70720</c:v>
                </c:pt>
                <c:pt idx="24" formatCode="#,##0">
                  <c:v>136800</c:v>
                </c:pt>
                <c:pt idx="25" formatCode="#,##0">
                  <c:v>280600</c:v>
                </c:pt>
                <c:pt idx="26" formatCode="#,##0">
                  <c:v>280600</c:v>
                </c:pt>
                <c:pt idx="27" formatCode="#,##0">
                  <c:v>280600</c:v>
                </c:pt>
                <c:pt idx="28" formatCode="#,##0">
                  <c:v>280600</c:v>
                </c:pt>
                <c:pt idx="29" formatCode="#,##0">
                  <c:v>478200</c:v>
                </c:pt>
                <c:pt idx="30" formatCode="#,##0">
                  <c:v>1026000</c:v>
                </c:pt>
                <c:pt idx="31" formatCode="#,##0">
                  <c:v>1105000</c:v>
                </c:pt>
                <c:pt idx="32" formatCode="#,##0">
                  <c:v>1105000</c:v>
                </c:pt>
                <c:pt idx="33" formatCode="#,##0">
                  <c:v>1759000</c:v>
                </c:pt>
                <c:pt idx="34" formatCode="#,##0">
                  <c:v>1759000</c:v>
                </c:pt>
                <c:pt idx="35" formatCode="#,##0">
                  <c:v>2566000</c:v>
                </c:pt>
                <c:pt idx="36" formatCode="#,##0">
                  <c:v>8162000</c:v>
                </c:pt>
                <c:pt idx="37" formatCode="#,##0">
                  <c:v>10510000</c:v>
                </c:pt>
                <c:pt idx="38" formatCode="#,##0">
                  <c:v>16324751</c:v>
                </c:pt>
                <c:pt idx="39" formatCode="#,##0">
                  <c:v>17590000</c:v>
                </c:pt>
                <c:pt idx="40" formatCode="#,##0">
                  <c:v>33862700</c:v>
                </c:pt>
                <c:pt idx="41" formatCode="#,##0">
                  <c:v>33862700</c:v>
                </c:pt>
                <c:pt idx="42" formatCode="#,##0">
                  <c:v>33862700</c:v>
                </c:pt>
                <c:pt idx="43" formatCode="#,##0">
                  <c:v>33862700</c:v>
                </c:pt>
                <c:pt idx="44" formatCode="#,##0">
                  <c:v>33862700</c:v>
                </c:pt>
                <c:pt idx="45" formatCode="#,##0">
                  <c:v>33862700</c:v>
                </c:pt>
                <c:pt idx="46" formatCode="#,##0">
                  <c:v>93014593.879999995</c:v>
                </c:pt>
                <c:pt idx="47" formatCode="#,##0">
                  <c:v>93014593.879999995</c:v>
                </c:pt>
                <c:pt idx="48" formatCode="#,##0">
                  <c:v>93014593.879999995</c:v>
                </c:pt>
                <c:pt idx="49" formatCode="#,##0">
                  <c:v>93014593.879999995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4B-8B4A-8B60-7DF2AFA7B515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#10</c:v>
                </c:pt>
              </c:strCache>
            </c:strRef>
          </c:tx>
          <c:cat>
            <c:numRef>
              <c:f>Sheet1!$A$2:$A$56</c:f>
              <c:numCache>
                <c:formatCode>General</c:formatCode>
                <c:ptCount val="55"/>
                <c:pt idx="2">
                  <c:v>1994</c:v>
                </c:pt>
                <c:pt idx="6">
                  <c:v>1996</c:v>
                </c:pt>
                <c:pt idx="10">
                  <c:v>1998</c:v>
                </c:pt>
                <c:pt idx="14">
                  <c:v>2000</c:v>
                </c:pt>
                <c:pt idx="18">
                  <c:v>2002</c:v>
                </c:pt>
                <c:pt idx="22">
                  <c:v>2004</c:v>
                </c:pt>
                <c:pt idx="26">
                  <c:v>2006</c:v>
                </c:pt>
                <c:pt idx="30">
                  <c:v>2008</c:v>
                </c:pt>
                <c:pt idx="34">
                  <c:v>2010</c:v>
                </c:pt>
                <c:pt idx="38">
                  <c:v>2012</c:v>
                </c:pt>
                <c:pt idx="42">
                  <c:v>2014</c:v>
                </c:pt>
                <c:pt idx="46">
                  <c:v>2016</c:v>
                </c:pt>
                <c:pt idx="50">
                  <c:v>2018</c:v>
                </c:pt>
                <c:pt idx="54">
                  <c:v>2020</c:v>
                </c:pt>
              </c:numCache>
            </c:numRef>
          </c:cat>
          <c:val>
            <c:numRef>
              <c:f>Sheet1!$E$2:$E$51</c:f>
              <c:numCache>
                <c:formatCode>General</c:formatCode>
                <c:ptCount val="50"/>
                <c:pt idx="0">
                  <c:v>13.7</c:v>
                </c:pt>
                <c:pt idx="1">
                  <c:v>15.1</c:v>
                </c:pt>
                <c:pt idx="2">
                  <c:v>27.5</c:v>
                </c:pt>
                <c:pt idx="3">
                  <c:v>27.5</c:v>
                </c:pt>
                <c:pt idx="4">
                  <c:v>50.8</c:v>
                </c:pt>
                <c:pt idx="5">
                  <c:v>59.7</c:v>
                </c:pt>
                <c:pt idx="6">
                  <c:v>66.53</c:v>
                </c:pt>
                <c:pt idx="7">
                  <c:v>94.3</c:v>
                </c:pt>
                <c:pt idx="8">
                  <c:v>176</c:v>
                </c:pt>
                <c:pt idx="9">
                  <c:v>196</c:v>
                </c:pt>
                <c:pt idx="10">
                  <c:v>321</c:v>
                </c:pt>
                <c:pt idx="11">
                  <c:v>448.6</c:v>
                </c:pt>
                <c:pt idx="12">
                  <c:v>509</c:v>
                </c:pt>
                <c:pt idx="13">
                  <c:v>558.1</c:v>
                </c:pt>
                <c:pt idx="14">
                  <c:v>851</c:v>
                </c:pt>
                <c:pt idx="15">
                  <c:v>892</c:v>
                </c:pt>
                <c:pt idx="16">
                  <c:v>1179</c:v>
                </c:pt>
                <c:pt idx="17">
                  <c:v>1293</c:v>
                </c:pt>
                <c:pt idx="18">
                  <c:v>2050</c:v>
                </c:pt>
                <c:pt idx="19">
                  <c:v>3164</c:v>
                </c:pt>
                <c:pt idx="20">
                  <c:v>3980</c:v>
                </c:pt>
                <c:pt idx="21">
                  <c:v>6589</c:v>
                </c:pt>
                <c:pt idx="22">
                  <c:v>8061</c:v>
                </c:pt>
                <c:pt idx="23">
                  <c:v>9819</c:v>
                </c:pt>
                <c:pt idx="24">
                  <c:v>15250</c:v>
                </c:pt>
                <c:pt idx="25">
                  <c:v>20527</c:v>
                </c:pt>
                <c:pt idx="26">
                  <c:v>35860</c:v>
                </c:pt>
                <c:pt idx="27">
                  <c:v>43480</c:v>
                </c:pt>
                <c:pt idx="28">
                  <c:v>56520</c:v>
                </c:pt>
                <c:pt idx="29">
                  <c:v>82161</c:v>
                </c:pt>
                <c:pt idx="30">
                  <c:v>106100</c:v>
                </c:pt>
                <c:pt idx="31">
                  <c:v>180600</c:v>
                </c:pt>
                <c:pt idx="32">
                  <c:v>274800</c:v>
                </c:pt>
                <c:pt idx="33">
                  <c:v>423900</c:v>
                </c:pt>
                <c:pt idx="34">
                  <c:v>433500</c:v>
                </c:pt>
                <c:pt idx="35">
                  <c:v>816600</c:v>
                </c:pt>
                <c:pt idx="36">
                  <c:v>1042000</c:v>
                </c:pt>
                <c:pt idx="37">
                  <c:v>1042000</c:v>
                </c:pt>
                <c:pt idx="38">
                  <c:v>1243000</c:v>
                </c:pt>
                <c:pt idx="39">
                  <c:v>1515000</c:v>
                </c:pt>
                <c:pt idx="40">
                  <c:v>2566000</c:v>
                </c:pt>
                <c:pt idx="41">
                  <c:v>2897000</c:v>
                </c:pt>
                <c:pt idx="42">
                  <c:v>3143520</c:v>
                </c:pt>
                <c:pt idx="43">
                  <c:v>3577000</c:v>
                </c:pt>
                <c:pt idx="44">
                  <c:v>4293306</c:v>
                </c:pt>
                <c:pt idx="45">
                  <c:v>5168110</c:v>
                </c:pt>
                <c:pt idx="46">
                  <c:v>5536990</c:v>
                </c:pt>
                <c:pt idx="47">
                  <c:v>8100900</c:v>
                </c:pt>
                <c:pt idx="48">
                  <c:v>8100900</c:v>
                </c:pt>
                <c:pt idx="49">
                  <c:v>10510000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4B-8B4A-8B60-7DF2AFA7B515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#100</c:v>
                </c:pt>
              </c:strCache>
            </c:strRef>
          </c:tx>
          <c:cat>
            <c:numRef>
              <c:f>Sheet1!$A$2:$A$56</c:f>
              <c:numCache>
                <c:formatCode>General</c:formatCode>
                <c:ptCount val="55"/>
                <c:pt idx="2">
                  <c:v>1994</c:v>
                </c:pt>
                <c:pt idx="6">
                  <c:v>1996</c:v>
                </c:pt>
                <c:pt idx="10">
                  <c:v>1998</c:v>
                </c:pt>
                <c:pt idx="14">
                  <c:v>2000</c:v>
                </c:pt>
                <c:pt idx="18">
                  <c:v>2002</c:v>
                </c:pt>
                <c:pt idx="22">
                  <c:v>2004</c:v>
                </c:pt>
                <c:pt idx="26">
                  <c:v>2006</c:v>
                </c:pt>
                <c:pt idx="30">
                  <c:v>2008</c:v>
                </c:pt>
                <c:pt idx="34">
                  <c:v>2010</c:v>
                </c:pt>
                <c:pt idx="38">
                  <c:v>2012</c:v>
                </c:pt>
                <c:pt idx="42">
                  <c:v>2014</c:v>
                </c:pt>
                <c:pt idx="46">
                  <c:v>2016</c:v>
                </c:pt>
                <c:pt idx="50">
                  <c:v>2018</c:v>
                </c:pt>
                <c:pt idx="54">
                  <c:v>2020</c:v>
                </c:pt>
              </c:numCache>
            </c:numRef>
          </c:cat>
          <c:val>
            <c:numRef>
              <c:f>Sheet1!$F$2:$F$51</c:f>
              <c:numCache>
                <c:formatCode>General</c:formatCode>
                <c:ptCount val="50"/>
                <c:pt idx="0">
                  <c:v>2.1440000000000001</c:v>
                </c:pt>
                <c:pt idx="1">
                  <c:v>2.6</c:v>
                </c:pt>
                <c:pt idx="2">
                  <c:v>4.8</c:v>
                </c:pt>
                <c:pt idx="3">
                  <c:v>6.25</c:v>
                </c:pt>
                <c:pt idx="4">
                  <c:v>9.65</c:v>
                </c:pt>
                <c:pt idx="5">
                  <c:v>12.51</c:v>
                </c:pt>
                <c:pt idx="6">
                  <c:v>13.7</c:v>
                </c:pt>
                <c:pt idx="7">
                  <c:v>15.35</c:v>
                </c:pt>
                <c:pt idx="8">
                  <c:v>25.3</c:v>
                </c:pt>
                <c:pt idx="9">
                  <c:v>29.36</c:v>
                </c:pt>
                <c:pt idx="10">
                  <c:v>40.25</c:v>
                </c:pt>
                <c:pt idx="11">
                  <c:v>51.44</c:v>
                </c:pt>
                <c:pt idx="12">
                  <c:v>62.25</c:v>
                </c:pt>
                <c:pt idx="13">
                  <c:v>101.4</c:v>
                </c:pt>
                <c:pt idx="14">
                  <c:v>123</c:v>
                </c:pt>
                <c:pt idx="15">
                  <c:v>181</c:v>
                </c:pt>
                <c:pt idx="16">
                  <c:v>241</c:v>
                </c:pt>
                <c:pt idx="17">
                  <c:v>300</c:v>
                </c:pt>
                <c:pt idx="18">
                  <c:v>447</c:v>
                </c:pt>
                <c:pt idx="19">
                  <c:v>555</c:v>
                </c:pt>
                <c:pt idx="20">
                  <c:v>704.8</c:v>
                </c:pt>
                <c:pt idx="21">
                  <c:v>1142</c:v>
                </c:pt>
                <c:pt idx="22">
                  <c:v>1922</c:v>
                </c:pt>
                <c:pt idx="23">
                  <c:v>2026</c:v>
                </c:pt>
                <c:pt idx="24">
                  <c:v>3717</c:v>
                </c:pt>
                <c:pt idx="25">
                  <c:v>3947</c:v>
                </c:pt>
                <c:pt idx="26">
                  <c:v>4713</c:v>
                </c:pt>
                <c:pt idx="27">
                  <c:v>6619</c:v>
                </c:pt>
                <c:pt idx="28">
                  <c:v>9287</c:v>
                </c:pt>
                <c:pt idx="29">
                  <c:v>12970</c:v>
                </c:pt>
                <c:pt idx="30">
                  <c:v>18810</c:v>
                </c:pt>
                <c:pt idx="31">
                  <c:v>27277</c:v>
                </c:pt>
                <c:pt idx="32">
                  <c:v>39580</c:v>
                </c:pt>
                <c:pt idx="33">
                  <c:v>47725</c:v>
                </c:pt>
                <c:pt idx="34">
                  <c:v>52840</c:v>
                </c:pt>
                <c:pt idx="35">
                  <c:v>75760</c:v>
                </c:pt>
                <c:pt idx="36">
                  <c:v>88920</c:v>
                </c:pt>
                <c:pt idx="37">
                  <c:v>115900</c:v>
                </c:pt>
                <c:pt idx="38">
                  <c:v>172691</c:v>
                </c:pt>
                <c:pt idx="39">
                  <c:v>243900</c:v>
                </c:pt>
                <c:pt idx="40">
                  <c:v>293868</c:v>
                </c:pt>
                <c:pt idx="41">
                  <c:v>327347</c:v>
                </c:pt>
                <c:pt idx="42">
                  <c:v>388442</c:v>
                </c:pt>
                <c:pt idx="43">
                  <c:v>489415</c:v>
                </c:pt>
                <c:pt idx="44">
                  <c:v>715551</c:v>
                </c:pt>
                <c:pt idx="45">
                  <c:v>829805</c:v>
                </c:pt>
                <c:pt idx="46">
                  <c:v>976763</c:v>
                </c:pt>
                <c:pt idx="47">
                  <c:v>1073327</c:v>
                </c:pt>
                <c:pt idx="48">
                  <c:v>1193000</c:v>
                </c:pt>
                <c:pt idx="49">
                  <c:v>1283312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4B-8B4A-8B60-7DF2AFA7B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79808"/>
        <c:axId val="53716672"/>
      </c:lineChart>
      <c:catAx>
        <c:axId val="4427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it-IT"/>
          </a:p>
        </c:txPr>
        <c:crossAx val="53716672"/>
        <c:crossesAt val="0.1"/>
        <c:auto val="1"/>
        <c:lblAlgn val="ctr"/>
        <c:lblOffset val="100"/>
        <c:noMultiLvlLbl val="0"/>
      </c:catAx>
      <c:valAx>
        <c:axId val="53716672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it-IT"/>
          </a:p>
        </c:txPr>
        <c:crossAx val="44279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C0F59-80B5-474A-9F7C-628A29BC1DEE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ACD66-F059-406A-BF50-0321F63251E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08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637C1-1122-4415-B150-17FF17FC7312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9162A-7A58-429C-87CD-0FE1B17AE1D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5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US 26</a:t>
            </a:r>
          </a:p>
          <a:p>
            <a:r>
              <a:rPr lang="en-US" dirty="0"/>
              <a:t>Japan 13</a:t>
            </a:r>
          </a:p>
          <a:p>
            <a:r>
              <a:rPr lang="en-US" dirty="0"/>
              <a:t>China 8 – Nov 2010 and last 7 lists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D593-1C55-4376-922C-DCB6089FA45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52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7738" y="744538"/>
            <a:ext cx="4964112" cy="37226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5BC17-147D-43C3-BAC0-77CCF27B282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■"/>
            </a:pPr>
            <a:r>
              <a:rPr lang="en-GB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Pillar 1 + 4: Infrastructure  + Operating the machines (680 m€)</a:t>
            </a:r>
          </a:p>
          <a:p>
            <a:pPr marL="542589" lvl="1" indent="-203074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2 pre-exascale (2x125 m€ CAPEX + 2x125 m€ OPEX) – 500 m€</a:t>
            </a:r>
          </a:p>
          <a:p>
            <a:pPr marL="542589" lvl="1" indent="-203074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3 mid-range (3x30 m€ CAPEX + 3x30 m€ OPEX) – 180 m€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■"/>
            </a:pPr>
            <a:r>
              <a:rPr lang="en-GB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Pillar 2 + 3: Applications &amp; Skills + R&amp;I (381 m€) </a:t>
            </a:r>
          </a:p>
          <a:p>
            <a:pPr marL="542589" lvl="1" indent="-203074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extreme scale technologies for key applications + building blocks +  co-designed integration/demonstrators + widening access of HPC 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■"/>
            </a:pPr>
            <a:r>
              <a:rPr lang="en-GB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 (30 m€)</a:t>
            </a:r>
          </a:p>
          <a:p>
            <a:pPr marL="542589" lvl="1" indent="-203074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−"/>
            </a:pP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covering running costs from 2019 to 2026</a:t>
            </a:r>
          </a:p>
        </p:txBody>
      </p:sp>
    </p:spTree>
    <p:extLst>
      <p:ext uri="{BB962C8B-B14F-4D97-AF65-F5344CB8AC3E}">
        <p14:creationId xmlns:p14="http://schemas.microsoft.com/office/powerpoint/2010/main" val="299429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64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3795972-5314-4698-842D-7A885B281058}" type="datetimeFigureOut">
              <a:rPr lang="en-GB" smtClean="0"/>
              <a:t>18/09/2019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70CF41-B1B4-4992-A032-2D6D5D26EA35}" type="slidenum">
              <a:rPr lang="en-GB" smtClean="0"/>
              <a:t>‹N›</a:t>
            </a:fld>
            <a:endParaRPr lang="en-GB"/>
          </a:p>
        </p:txBody>
      </p:sp>
      <p:sp>
        <p:nvSpPr>
          <p:cNvPr id="8" name="Rettangolo 7"/>
          <p:cNvSpPr/>
          <p:nvPr userDrawn="1"/>
        </p:nvSpPr>
        <p:spPr>
          <a:xfrm>
            <a:off x="-108520" y="-99392"/>
            <a:ext cx="9361040" cy="72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37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01DA2-9FDE-4A98-AB6F-A23DEC4F8884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55F1A-0A4D-45E9-AD12-FB51435E95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335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33C9E-5795-4C29-87F2-D9ACC33F0386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8B531-2511-4282-843E-E645C091BE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185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3B8EB-7E6E-47D5-9DF7-A0E956EFC635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D8430-8592-4838-8BF6-843C8FA776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9208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0035-6F21-4109-9A67-21CCC65A568A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309FA-96E3-4514-B69B-64A952765A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1552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41423-1864-45AF-881A-18DA7619590A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038C-EF9E-4C83-9FA4-2A2C6A6043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913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D4846-4C75-4F39-90B9-FFD0027BB760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407C6-EE03-4BE3-83F5-635BCA2676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4639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C24F6-E350-486B-B95D-42DA0D6D7419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9576-CE33-4994-8566-78F82AB905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796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927C-A2C8-4B3B-96B0-D733228E79E3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9D1D8-8AED-42D5-85DE-9681D868EC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519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8A7DC-BA43-4CBD-8FDC-3F91D6ABB508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50B1D-0EE6-4606-9D85-35B662FE84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2793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4D81-2DB8-47D5-A0C4-8C5D5BDACEF5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A79EB-B437-4EDD-886F-A9FA1C3AB0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95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-108521" y="-99392"/>
            <a:ext cx="9361040" cy="72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/>
          <p:cNvSpPr/>
          <p:nvPr userDrawn="1"/>
        </p:nvSpPr>
        <p:spPr>
          <a:xfrm>
            <a:off x="-217040" y="-289358"/>
            <a:ext cx="9781954" cy="9134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94" y="-99392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8" name="Segnaposto piè di pagina 2"/>
          <p:cNvSpPr txBox="1">
            <a:spLocks/>
          </p:cNvSpPr>
          <p:nvPr userDrawn="1"/>
        </p:nvSpPr>
        <p:spPr>
          <a:xfrm>
            <a:off x="-108520" y="6744186"/>
            <a:ext cx="9361039" cy="371736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bg1">
                    <a:lumMod val="65000"/>
                  </a:schemeClr>
                </a:solidFill>
              </a:rPr>
              <a:t>www.hpc.cineca.it</a:t>
            </a:r>
          </a:p>
        </p:txBody>
      </p:sp>
      <p:pic>
        <p:nvPicPr>
          <p:cNvPr id="11" name="Immagine 10" descr="line-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3808" y="6720147"/>
            <a:ext cx="345757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4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400" y="914400"/>
            <a:ext cx="7239000" cy="424732"/>
          </a:xfrm>
        </p:spPr>
        <p:txBody>
          <a:bodyPr/>
          <a:lstStyle>
            <a:lvl1pPr>
              <a:spcBef>
                <a:spcPts val="0"/>
              </a:spcBef>
              <a:buNone/>
              <a:defRPr sz="1800">
                <a:latin typeface="Arial Black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2875" y="1381125"/>
            <a:ext cx="3676650" cy="341632"/>
          </a:xfrm>
        </p:spPr>
        <p:txBody>
          <a:bodyPr/>
          <a:lstStyle>
            <a:lvl1pPr>
              <a:spcBef>
                <a:spcPts val="0"/>
              </a:spcBef>
              <a:buNone/>
              <a:defRPr sz="1350"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124200" y="6527802"/>
            <a:ext cx="2133600" cy="29527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  <a:lvl2pPr>
              <a:defRPr sz="900"/>
            </a:lvl2pPr>
          </a:lstStyle>
          <a:p>
            <a:pPr lvl="1"/>
            <a:fld id="{AFB4AD7B-171D-6948-9ACE-2C5409E1B4AC}" type="slidenum">
              <a:rPr lang="en-US" smtClean="0">
                <a:solidFill>
                  <a:srgbClr val="000000"/>
                </a:solidFill>
              </a:rPr>
              <a:pPr lvl="1"/>
              <a:t>‹N›</a:t>
            </a:fld>
            <a:r>
              <a:rPr lang="en-US" dirty="0">
                <a:solidFill>
                  <a:srgbClr val="000000"/>
                </a:solidFill>
              </a:rPr>
              <a:t> / 57</a:t>
            </a:r>
          </a:p>
        </p:txBody>
      </p:sp>
    </p:spTree>
    <p:extLst>
      <p:ext uri="{BB962C8B-B14F-4D97-AF65-F5344CB8AC3E}">
        <p14:creationId xmlns:p14="http://schemas.microsoft.com/office/powerpoint/2010/main" val="369395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25426" y="1474790"/>
            <a:ext cx="8693150" cy="5030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35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31763"/>
            <a:ext cx="1220787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24075" y="2420938"/>
            <a:ext cx="5040313" cy="790575"/>
          </a:xfrm>
        </p:spPr>
        <p:txBody>
          <a:bodyPr/>
          <a:lstStyle>
            <a:lvl1pPr marL="3175" algn="ctr">
              <a:defRPr sz="5200">
                <a:solidFill>
                  <a:srgbClr val="FFD624"/>
                </a:solidFill>
              </a:defRPr>
            </a:lvl1pPr>
          </a:lstStyle>
          <a:p>
            <a:r>
              <a:rPr lang="fr-BE"/>
              <a:t>Title</a:t>
            </a: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 algn="ctr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fr-BE"/>
              <a:t>Subtitle</a:t>
            </a:r>
            <a:endParaRPr lang="en-GB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5C12D-F43C-464F-8A83-D2C2F0EB266B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26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C7455-AB1C-450A-9A4F-4AC6636EF2F1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BD58D-D781-486F-A064-46E9F1104E45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FD628-A298-4125-9C89-56534EA24D03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BF43-653F-40C8-8C9E-907B3DEC3DBB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B567F5-75E7-47A0-A709-49A4C67AA3F3}" type="slidenum">
              <a:rPr lang="en-GB" alt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GB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B00F-C8B4-441C-A5F9-6B84C4F6B482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fld id="{C2B30336-FBBD-4239-9578-5D78F8BE7659}" type="slidenum">
              <a:rPr lang="en-GB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90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FDCE0-3394-4F9F-971A-B6F6086E5226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08BA9-D802-4A1E-BC49-FBB3408AAFC8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6FFA-9625-4948-A776-FBB31891BE26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Picture 17" descr="LOGO CE_Vertical_EN_NEG_quadri_H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22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2" descr="LOGO CE-EN-quadri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524000" y="1868137"/>
            <a:ext cx="6047570" cy="23845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="1" i="0" kern="1200" spc="-50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524000" y="4252668"/>
            <a:ext cx="6047570" cy="106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 kern="1200" spc="-50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833908" y="5604577"/>
            <a:ext cx="5737662" cy="3390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kern="1200" spc="-50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832414" y="5949734"/>
            <a:ext cx="5737662" cy="60346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1" kern="1200" spc="-50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0364" y="6163595"/>
            <a:ext cx="4176836" cy="72077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 b="1" i="0" baseline="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7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uroparl_logo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813" y="6022975"/>
            <a:ext cx="71278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ndrea\Desktop\COST_Corporate_Logo\COST Logo\COST Logo - Header and strapline (normal version)\Blue\logo 2 blue 300dpi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363" y="6108700"/>
            <a:ext cx="11572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738" y="6048375"/>
            <a:ext cx="271462" cy="4079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4808538" y="6008688"/>
            <a:ext cx="3517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en-GB" sz="900" i="1" dirty="0">
                <a:solidFill>
                  <a:srgbClr val="3A3B3E"/>
                </a:solidFill>
                <a:cs typeface="Arial" charset="0"/>
              </a:rPr>
              <a:t>The European Landscape of Research Funding</a:t>
            </a:r>
            <a:br>
              <a:rPr lang="en-GB" sz="900" i="1" dirty="0">
                <a:solidFill>
                  <a:srgbClr val="3A3B3E"/>
                </a:solidFill>
                <a:cs typeface="Arial" charset="0"/>
              </a:rPr>
            </a:br>
            <a:r>
              <a:rPr lang="en-GB" sz="900" i="1" dirty="0">
                <a:solidFill>
                  <a:srgbClr val="3A3B3E"/>
                </a:solidFill>
                <a:cs typeface="Arial" charset="0"/>
              </a:rPr>
              <a:t>STOA-COST Workshop, European Parliament </a:t>
            </a:r>
            <a:br>
              <a:rPr lang="en-GB" sz="900" i="1" dirty="0">
                <a:solidFill>
                  <a:srgbClr val="3A3B3E"/>
                </a:solidFill>
                <a:cs typeface="Arial" charset="0"/>
              </a:rPr>
            </a:br>
            <a:r>
              <a:rPr lang="en-GB" sz="900" i="1" dirty="0">
                <a:solidFill>
                  <a:srgbClr val="3A3B3E"/>
                </a:solidFill>
                <a:cs typeface="Arial" charset="0"/>
              </a:rPr>
              <a:t>Brussels, 24 September 2013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806231"/>
            <a:ext cx="7063357" cy="6796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549749"/>
            <a:ext cx="7063357" cy="4139852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None/>
              <a:defRPr sz="3400">
                <a:solidFill>
                  <a:schemeClr val="accent2"/>
                </a:solidFill>
              </a:defRPr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66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nk_Blank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CH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Picture 17" descr="LOGO CE_Vertical_EN_NEG_quadri_H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60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A51711CC-5EB3-D448-8356-376C64FCD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698" y="1324708"/>
            <a:ext cx="46709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62AA6-E939-E745-94AB-FBD78C3A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366971" cy="760290"/>
          </a:xfrm>
        </p:spPr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DF0AE5A-B836-7B4F-9915-CBE8CBAFC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2851"/>
            <a:ext cx="7886700" cy="3147768"/>
          </a:xfrm>
        </p:spPr>
        <p:txBody>
          <a:bodyPr>
            <a:normAutofit/>
          </a:bodyPr>
          <a:lstStyle>
            <a:lvl1pPr marL="0" indent="0" algn="just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928AC01B-C9CD-DF4D-AA28-BFB80B21E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14/05/19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E29FBCD-A226-3643-85A7-1D8654BC7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www.cineca.it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3E278C2D-E4BA-6944-B7BE-BB0C6229D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2E80-63E3-D54D-83AD-E4177F4C30A1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6" descr="logo-new_Cineca.png">
            <a:extLst>
              <a:ext uri="{FF2B5EF4-FFF2-40B4-BE49-F238E27FC236}">
                <a16:creationId xmlns:a16="http://schemas.microsoft.com/office/drawing/2014/main" id="{E875C66D-7197-B44F-9951-BA48572F8C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6375" y="365127"/>
            <a:ext cx="576237" cy="83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4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28650" y="340488"/>
            <a:ext cx="7886700" cy="7914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28650" y="1616765"/>
            <a:ext cx="7886700" cy="456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3889" y="523460"/>
            <a:ext cx="1400402" cy="391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hape 23"/>
          <p:cNvCxnSpPr/>
          <p:nvPr/>
        </p:nvCxnSpPr>
        <p:spPr>
          <a:xfrm>
            <a:off x="594464" y="1007779"/>
            <a:ext cx="7886700" cy="0"/>
          </a:xfrm>
          <a:prstGeom prst="straightConnector1">
            <a:avLst/>
          </a:prstGeom>
          <a:noFill/>
          <a:ln w="19050" cap="flat" cmpd="sng">
            <a:solidFill>
              <a:srgbClr val="E50C2C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4" name="Shape 24"/>
          <p:cNvPicPr preferRelativeResize="0"/>
          <p:nvPr/>
        </p:nvPicPr>
        <p:blipFill rotWithShape="1">
          <a:blip r:embed="rId3">
            <a:alphaModFix/>
          </a:blip>
          <a:srcRect b="30283"/>
          <a:stretch/>
        </p:blipFill>
        <p:spPr>
          <a:xfrm>
            <a:off x="290739" y="6231089"/>
            <a:ext cx="820530" cy="43475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/>
          <p:nvPr/>
        </p:nvSpPr>
        <p:spPr>
          <a:xfrm>
            <a:off x="1048624" y="6498941"/>
            <a:ext cx="7810453" cy="1703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H2020 _ EU CENTRE OF EXCELLENCE                                                                                  </a:t>
            </a:r>
            <a:r>
              <a:rPr lang="it-IT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it-IT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it-IT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it-IT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Workshop Trieste, 29-31  </a:t>
            </a:r>
            <a:r>
              <a:rPr lang="it-IT" sz="8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January</a:t>
            </a:r>
            <a:r>
              <a:rPr lang="it-IT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2018</a:t>
            </a:r>
            <a:r>
              <a:rPr lang="it-IT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5787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292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757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078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219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442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123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04" y="6309320"/>
            <a:ext cx="1409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ogo dell'Università di Bologna - link alla home page del Portal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165304"/>
            <a:ext cx="1895475" cy="619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2592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302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035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68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34"/>
          <p:cNvSpPr txBox="1">
            <a:spLocks noGrp="1"/>
          </p:cNvSpPr>
          <p:nvPr>
            <p:ph type="title"/>
          </p:nvPr>
        </p:nvSpPr>
        <p:spPr>
          <a:xfrm>
            <a:off x="971600" y="1368415"/>
            <a:ext cx="7272808" cy="812449"/>
          </a:xfrm>
          <a:prstGeom prst="rect">
            <a:avLst/>
          </a:prstGeom>
        </p:spPr>
        <p:txBody>
          <a:bodyPr lIns="91425" tIns="91425" rIns="91425" bIns="91425" anchor="b">
            <a:noAutofit/>
          </a:bodyPr>
          <a:lstStyle>
            <a:lvl1pPr lvl="0">
              <a:spcBef>
                <a:spcPts val="0"/>
              </a:spcBef>
              <a:defRPr sz="1886">
                <a:solidFill>
                  <a:srgbClr val="19317B"/>
                </a:solidFill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6877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038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A51711CC-5EB3-D448-8356-376C64FCD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698" y="1324708"/>
            <a:ext cx="46709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62AA6-E939-E745-94AB-FBD78C3A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0290"/>
          </a:xfrm>
        </p:spPr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DF0AE5A-B836-7B4F-9915-CBE8CBAFC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2851"/>
            <a:ext cx="7886700" cy="3147768"/>
          </a:xfrm>
        </p:spPr>
        <p:txBody>
          <a:bodyPr>
            <a:normAutofit/>
          </a:bodyPr>
          <a:lstStyle>
            <a:lvl1pPr marL="0" indent="0" algn="just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6CD8D40D-F2D2-BF4B-A325-76818BE620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4453" y="6424733"/>
            <a:ext cx="2584847" cy="914400"/>
          </a:xfrm>
        </p:spPr>
        <p:txBody>
          <a:bodyPr>
            <a:noAutofit/>
          </a:bodyPr>
          <a:lstStyle>
            <a:lvl1pPr marL="0" indent="0" algn="ctr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 err="1"/>
              <a:t>www.cineca.it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1169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40856360-CBFB-2643-B439-59A67F6E3B6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7B199-4424-A646-A7FC-D30622834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3137387"/>
            <a:ext cx="6858000" cy="900115"/>
          </a:xfrm>
        </p:spPr>
        <p:txBody>
          <a:bodyPr anchor="b">
            <a:normAutofit/>
          </a:bodyPr>
          <a:lstStyle>
            <a:lvl1pPr algn="ctr">
              <a:defRPr sz="3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1FDB2-0E79-7D42-9F8E-E4D287DC4A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4575055"/>
            <a:ext cx="6858000" cy="63307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5EAD896-1EBE-B74E-AEAB-5D44D38AD8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8596" y="605692"/>
            <a:ext cx="2869223" cy="239101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D89D513B-CA6D-9946-BD6A-149DDDDA3871}"/>
              </a:ext>
            </a:extLst>
          </p:cNvPr>
          <p:cNvCxnSpPr>
            <a:cxnSpLocks/>
          </p:cNvCxnSpPr>
          <p:nvPr userDrawn="1"/>
        </p:nvCxnSpPr>
        <p:spPr>
          <a:xfrm>
            <a:off x="2952751" y="4302374"/>
            <a:ext cx="32106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5AD97936-8321-404B-9F84-0D2A88C699C9}"/>
              </a:ext>
            </a:extLst>
          </p:cNvPr>
          <p:cNvSpPr/>
          <p:nvPr userDrawn="1"/>
        </p:nvSpPr>
        <p:spPr>
          <a:xfrm>
            <a:off x="0" y="5884986"/>
            <a:ext cx="9144000" cy="97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326CB7A8-FCA7-A146-89AF-A8310C2348CF}"/>
              </a:ext>
            </a:extLst>
          </p:cNvPr>
          <p:cNvGrpSpPr/>
          <p:nvPr userDrawn="1"/>
        </p:nvGrpSpPr>
        <p:grpSpPr>
          <a:xfrm>
            <a:off x="3699802" y="6004604"/>
            <a:ext cx="951126" cy="735440"/>
            <a:chOff x="4475872" y="5992881"/>
            <a:chExt cx="1268168" cy="735440"/>
          </a:xfrm>
        </p:grpSpPr>
        <p:pic>
          <p:nvPicPr>
            <p:cNvPr id="33" name="Picture 2" descr="Risultati immagini per logo sissa">
              <a:extLst>
                <a:ext uri="{FF2B5EF4-FFF2-40B4-BE49-F238E27FC236}">
                  <a16:creationId xmlns:a16="http://schemas.microsoft.com/office/drawing/2014/main" id="{A847C59A-C4CB-3041-BDAD-0368C249265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336" y="5992881"/>
              <a:ext cx="550243" cy="54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CF1FAC96-F50A-A148-96C1-C86113E4CA49}"/>
                </a:ext>
              </a:extLst>
            </p:cNvPr>
            <p:cNvSpPr txBox="1"/>
            <p:nvPr userDrawn="1"/>
          </p:nvSpPr>
          <p:spPr>
            <a:xfrm>
              <a:off x="4475872" y="6497489"/>
              <a:ext cx="12681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SISSA - ISAS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BF37512-3A48-9544-B4A4-733AE6807B30}"/>
              </a:ext>
            </a:extLst>
          </p:cNvPr>
          <p:cNvGrpSpPr/>
          <p:nvPr userDrawn="1"/>
        </p:nvGrpSpPr>
        <p:grpSpPr>
          <a:xfrm>
            <a:off x="3042743" y="5996305"/>
            <a:ext cx="446045" cy="766421"/>
            <a:chOff x="3822531" y="5996304"/>
            <a:chExt cx="594726" cy="766421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57E1253F-2470-F940-973A-E94480ADD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822531" y="6579591"/>
              <a:ext cx="594726" cy="183134"/>
            </a:xfrm>
            <a:prstGeom prst="rect">
              <a:avLst/>
            </a:prstGeom>
          </p:spPr>
        </p:pic>
        <p:pic>
          <p:nvPicPr>
            <p:cNvPr id="37" name="Picture 8" descr="https://iccamerano.edu.it/wp-content/uploads/2017/10/logo-miur.jpg">
              <a:extLst>
                <a:ext uri="{FF2B5EF4-FFF2-40B4-BE49-F238E27FC236}">
                  <a16:creationId xmlns:a16="http://schemas.microsoft.com/office/drawing/2014/main" id="{4EF55FC1-AE40-FD46-9F7D-04FFCD8501D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833" y="5996304"/>
              <a:ext cx="436123" cy="537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C6AA4051-DD52-7D45-95A0-CA6694E1B4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742424" y="6104252"/>
            <a:ext cx="1836373" cy="58297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39C25241-7AAE-F246-96FC-B03C56612B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99" y="6170067"/>
            <a:ext cx="652956" cy="51012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A4229916-9325-764D-9301-EA01AA1867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99629" y="6194936"/>
            <a:ext cx="1371966" cy="4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96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A51711CC-5EB3-D448-8356-376C64FCD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698" y="1324708"/>
            <a:ext cx="46709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62AA6-E939-E745-94AB-FBD78C3A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0290"/>
          </a:xfrm>
        </p:spPr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DF0AE5A-B836-7B4F-9915-CBE8CBAFC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2851"/>
            <a:ext cx="7886700" cy="3147768"/>
          </a:xfrm>
        </p:spPr>
        <p:txBody>
          <a:bodyPr>
            <a:normAutofit/>
          </a:bodyPr>
          <a:lstStyle>
            <a:lvl1pPr marL="0" indent="0" algn="just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6CD8D40D-F2D2-BF4B-A325-76818BE620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4453" y="6424733"/>
            <a:ext cx="2584847" cy="914400"/>
          </a:xfrm>
        </p:spPr>
        <p:txBody>
          <a:bodyPr>
            <a:noAutofit/>
          </a:bodyPr>
          <a:lstStyle>
            <a:lvl1pPr marL="0" indent="0" algn="ctr">
              <a:buNone/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 err="1"/>
              <a:t>www.cineca.it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1519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502639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 baseline="0">
                <a:solidFill>
                  <a:srgbClr val="67BCE3"/>
                </a:solidFill>
                <a:latin typeface="Poppins Black" panose="00000A00000000000000" pitchFamily="50" charset="-18"/>
                <a:cs typeface="Poppins Black" panose="00000A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977653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rgbClr val="67BCE3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25A88FB-75CE-499C-AD1E-823F1C5EB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4263" y="2656109"/>
            <a:ext cx="3832060" cy="36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85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6675245" cy="1013800"/>
          </a:xfrm>
        </p:spPr>
        <p:txBody>
          <a:bodyPr/>
          <a:lstStyle>
            <a:lvl1pPr>
              <a:defRPr>
                <a:solidFill>
                  <a:srgbClr val="515151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992102"/>
            <a:ext cx="8272211" cy="40748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E3CA3A7-5FD9-46DC-9CA3-E79122557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E35FA71-0159-4D58-991D-7A040CD94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FD8A96B-E982-4313-B592-9FDACA8D0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143" y="137949"/>
            <a:ext cx="1429091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09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482798"/>
            <a:ext cx="8468145" cy="772592"/>
          </a:xfrm>
          <a:prstGeom prst="rect">
            <a:avLst/>
          </a:prstGeom>
          <a:solidFill>
            <a:srgbClr val="67BC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623414"/>
            <a:ext cx="8272211" cy="125882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rgbClr val="67BCE3"/>
                </a:solidFill>
                <a:latin typeface="Poppins Black" panose="00000A00000000000000" pitchFamily="50" charset="-18"/>
                <a:cs typeface="Poppins Black" panose="00000A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882240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rgbClr val="67BCE3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71E92A3-2B2B-4040-8BD9-48E834F5E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3331EDB-3854-4B34-8421-905174109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ACE5176-317E-49BB-816C-CA6A47BD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8518" y="1010643"/>
            <a:ext cx="2360371" cy="22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079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6675244" cy="988332"/>
          </a:xfrm>
        </p:spPr>
        <p:txBody>
          <a:bodyPr/>
          <a:lstStyle>
            <a:lvl1pPr>
              <a:defRPr>
                <a:solidFill>
                  <a:srgbClr val="515151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012772"/>
            <a:ext cx="4066793" cy="409522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012773"/>
            <a:ext cx="4066794" cy="409522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8A9FEDB-F694-4600-B024-5CE645886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C154ADD-67BB-4193-9F05-DE3894EAF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921F24C-7912-4B94-97B3-A160478E2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143" y="137949"/>
            <a:ext cx="1429091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99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6675244" cy="988332"/>
          </a:xfrm>
        </p:spPr>
        <p:txBody>
          <a:bodyPr/>
          <a:lstStyle>
            <a:lvl1pPr>
              <a:defRPr>
                <a:solidFill>
                  <a:srgbClr val="515151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076326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rgbClr val="67BCE3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751486"/>
            <a:ext cx="4044825" cy="33565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076326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rgbClr val="67BCE3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751486"/>
            <a:ext cx="4044825" cy="33565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D43E093-F941-405E-A667-E8721777F4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14D4B4F-78AD-43F4-91F9-E991D9DFD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F504C2D-EDA7-458F-9549-1F1952762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143" y="137949"/>
            <a:ext cx="1429091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6679218" cy="988332"/>
          </a:xfrm>
        </p:spPr>
        <p:txBody>
          <a:bodyPr/>
          <a:lstStyle>
            <a:lvl1pPr>
              <a:defRPr>
                <a:solidFill>
                  <a:srgbClr val="515151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BD1116-99F7-4664-9761-4497E0DC1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91B22C-722B-49A7-94CE-5ABB0B8FF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F8A5C44-3DFA-4E46-8E1E-1818E0A510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143" y="137949"/>
            <a:ext cx="1429091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28650" y="340488"/>
            <a:ext cx="7886700" cy="7914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28650" y="1616765"/>
            <a:ext cx="7886700" cy="456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3889" y="523460"/>
            <a:ext cx="1400402" cy="391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hape 23"/>
          <p:cNvCxnSpPr/>
          <p:nvPr/>
        </p:nvCxnSpPr>
        <p:spPr>
          <a:xfrm>
            <a:off x="594464" y="1007779"/>
            <a:ext cx="7886700" cy="0"/>
          </a:xfrm>
          <a:prstGeom prst="straightConnector1">
            <a:avLst/>
          </a:prstGeom>
          <a:noFill/>
          <a:ln w="19050" cap="flat" cmpd="sng">
            <a:solidFill>
              <a:srgbClr val="E50C2C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4" name="Shape 24"/>
          <p:cNvPicPr preferRelativeResize="0"/>
          <p:nvPr/>
        </p:nvPicPr>
        <p:blipFill rotWithShape="1">
          <a:blip r:embed="rId3">
            <a:alphaModFix/>
          </a:blip>
          <a:srcRect b="30283"/>
          <a:stretch/>
        </p:blipFill>
        <p:spPr>
          <a:xfrm>
            <a:off x="290739" y="6231089"/>
            <a:ext cx="820530" cy="43475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/>
          <p:nvPr/>
        </p:nvSpPr>
        <p:spPr>
          <a:xfrm>
            <a:off x="1048624" y="6498941"/>
            <a:ext cx="7810453" cy="1703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H2020 _ EU CENTRE OF EXCELLENCE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57466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B706FD3-DB2B-4247-A619-551822E29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10CA2A8-9E15-4CC4-80DC-294ADD89B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2A85D02-11AA-46A6-9046-A5358995D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143" y="137949"/>
            <a:ext cx="1429091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8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391357"/>
            <a:ext cx="8473650" cy="1274702"/>
          </a:xfrm>
          <a:prstGeom prst="rect">
            <a:avLst/>
          </a:prstGeom>
          <a:solidFill>
            <a:srgbClr val="013C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511680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bg1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536065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rgbClr val="515151"/>
                </a:solidFill>
              </a:defRPr>
            </a:lvl1pPr>
            <a:lvl2pPr>
              <a:defRPr sz="1350">
                <a:solidFill>
                  <a:srgbClr val="515151"/>
                </a:solidFill>
              </a:defRPr>
            </a:lvl2pPr>
            <a:lvl3pPr>
              <a:defRPr sz="1200">
                <a:solidFill>
                  <a:srgbClr val="515151"/>
                </a:solidFill>
              </a:defRPr>
            </a:lvl3pPr>
            <a:lvl4pPr>
              <a:defRPr sz="1050">
                <a:solidFill>
                  <a:srgbClr val="515151"/>
                </a:solidFill>
              </a:defRPr>
            </a:lvl4pPr>
            <a:lvl5pPr>
              <a:defRPr sz="1050">
                <a:solidFill>
                  <a:srgbClr val="515151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511681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86DA21D-A442-4045-8F19-062F187F2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253049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5DD630D-A9A6-4790-9A4F-19E361534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246953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/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4FF6701-3EDC-4919-9A30-8F7D36A5F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143" y="137949"/>
            <a:ext cx="1429091" cy="13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50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909521"/>
            <a:ext cx="7359104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rgbClr val="67BCE3"/>
                </a:solidFill>
                <a:latin typeface="Poppins" panose="00000500000000000000" pitchFamily="50" charset="-18"/>
                <a:cs typeface="Poppins" panose="00000500000000000000" pitchFamily="50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4129337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476260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67BCE3"/>
                </a:solidFill>
                <a:latin typeface="Proxima Nova Alt Lt" panose="02000506030000020004" pitchFamily="50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641851-4070-4F43-8D9A-D8F3F26AA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7FDBE56-20CF-4C2F-8123-8960B5FBC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0F15EEA-1A93-4DE0-BB2A-2646CC94D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006" y="4698608"/>
            <a:ext cx="1044140" cy="9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3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apositiva titol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/>
        </p:nvSpPr>
        <p:spPr>
          <a:xfrm>
            <a:off x="2811496" y="6230436"/>
            <a:ext cx="7691823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12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H2020 EUROPEAN CENTRE OF EXCELLENCE _ EU GRANT # 676598</a:t>
            </a:r>
          </a:p>
        </p:txBody>
      </p:sp>
      <p:pic>
        <p:nvPicPr>
          <p:cNvPr id="28" name="Shape 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9561" y="2160105"/>
            <a:ext cx="5151673" cy="144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 rotWithShape="1">
          <a:blip r:embed="rId3">
            <a:alphaModFix/>
          </a:blip>
          <a:srcRect b="30283"/>
          <a:stretch/>
        </p:blipFill>
        <p:spPr>
          <a:xfrm>
            <a:off x="1708480" y="5746459"/>
            <a:ext cx="1068277" cy="687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5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ut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628650" y="899204"/>
            <a:ext cx="7886700" cy="7914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4" name="Shape 34"/>
          <p:cNvGrpSpPr/>
          <p:nvPr/>
        </p:nvGrpSpPr>
        <p:grpSpPr>
          <a:xfrm>
            <a:off x="6261464" y="185738"/>
            <a:ext cx="2583335" cy="713468"/>
            <a:chOff x="6261464" y="185738"/>
            <a:chExt cx="2583335" cy="713468"/>
          </a:xfrm>
        </p:grpSpPr>
        <p:pic>
          <p:nvPicPr>
            <p:cNvPr id="35" name="Shape 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261464" y="397100"/>
              <a:ext cx="1212536" cy="33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Shape 36"/>
            <p:cNvSpPr/>
            <p:nvPr/>
          </p:nvSpPr>
          <p:spPr>
            <a:xfrm>
              <a:off x="7765543" y="395793"/>
              <a:ext cx="1079255" cy="358545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it-IT" sz="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The logo of your institution</a:t>
              </a:r>
            </a:p>
            <a:p>
              <a:pPr marL="0" marR="0" lvl="0" indent="0" algn="ctr" rtl="0">
                <a:spcBef>
                  <a:spcPts val="0"/>
                </a:spcBef>
                <a:buNone/>
              </a:pPr>
              <a:endParaRPr sz="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" name="Shape 37"/>
            <p:cNvCxnSpPr/>
            <p:nvPr/>
          </p:nvCxnSpPr>
          <p:spPr>
            <a:xfrm>
              <a:off x="7595325" y="185738"/>
              <a:ext cx="0" cy="713468"/>
            </a:xfrm>
            <a:prstGeom prst="straightConnector1">
              <a:avLst/>
            </a:prstGeom>
            <a:noFill/>
            <a:ln w="190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cxnSp>
        <p:nvCxnSpPr>
          <p:cNvPr id="38" name="Shape 38"/>
          <p:cNvCxnSpPr/>
          <p:nvPr/>
        </p:nvCxnSpPr>
        <p:spPr>
          <a:xfrm>
            <a:off x="628650" y="1755955"/>
            <a:ext cx="7886700" cy="0"/>
          </a:xfrm>
          <a:prstGeom prst="straightConnector1">
            <a:avLst/>
          </a:prstGeom>
          <a:noFill/>
          <a:ln w="19050" cap="flat" cmpd="sng">
            <a:solidFill>
              <a:srgbClr val="E50C2C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9" name="Shape 39"/>
          <p:cNvPicPr preferRelativeResize="0"/>
          <p:nvPr/>
        </p:nvPicPr>
        <p:blipFill rotWithShape="1">
          <a:blip r:embed="rId3">
            <a:alphaModFix/>
          </a:blip>
          <a:srcRect b="30283"/>
          <a:stretch/>
        </p:blipFill>
        <p:spPr>
          <a:xfrm>
            <a:off x="290739" y="6231089"/>
            <a:ext cx="820530" cy="43475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/>
          <p:nvPr/>
        </p:nvSpPr>
        <p:spPr>
          <a:xfrm>
            <a:off x="1167254" y="6498941"/>
            <a:ext cx="7691823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EUROPEAN CENTER OF EXCELLENCE _ A H2020 E-INFRASTRUCTURE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9467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020C9-ACB0-4226-84B3-073CE6DA88F5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521DB-03CB-48E3-ACF2-C6622C9CD1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417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-108520" y="-99392"/>
            <a:ext cx="9361040" cy="7200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1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8" r:id="rId3"/>
    <p:sldLayoutId id="2147483669" r:id="rId4"/>
    <p:sldLayoutId id="214748371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lang="it-IT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201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122188-EADB-40B5-A248-FBCBCCF3E595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3CC848-F948-42C0-BA8D-5BFBE61293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503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Second level</a:t>
            </a:r>
            <a:endParaRPr lang="en-GB"/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- Fourth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029" name="Picture 17" descr="LOGO CE_Vertical_EN_NEG_quadri_HR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43668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AE726565-2BBC-4C86-B48A-01ECF381A033}" type="slidenum">
              <a:rPr lang="en-GB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Calibri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Calibri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Calibri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Calibri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2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2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2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42D0A-E49F-4563-868A-193B6981DFF7}" type="datetimeFigureOut">
              <a:rPr lang="it-IT" smtClean="0"/>
              <a:pPr/>
              <a:t>18/09/2019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CD3D0-7C5B-4DE4-8FB1-0B3B149F77A3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"/>
            <a:ext cx="2339752" cy="7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46404" y="6117684"/>
            <a:ext cx="1797596" cy="74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876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C2580-9CAE-F040-9566-4DFE3E8C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C397D-D93B-DB4D-82AF-EF0AF172D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3AA5A-272E-0E4D-BA4E-5458F96C8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CE7F3-C143-504E-9375-DACA3FE0B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90D3C-9A54-BB43-B5D9-F1CD8BDD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19B4-D258-C445-9EB7-D88E733F702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93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047606"/>
            <a:ext cx="8272212" cy="4105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1E6F4-43D0-48E9-A8D6-180405E31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894" y="6356351"/>
            <a:ext cx="7360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r>
              <a:rPr lang="en-GB"/>
              <a:t>Copyright © European Processor Initiative 2019.  Event/Recipient/Place/Date                                           STREAM 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020FA-8E9C-4783-BA2B-948ADA608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8048" y="6350255"/>
            <a:ext cx="840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Proxima Nova Alt Lt" panose="02000506030000020004" pitchFamily="50" charset="0"/>
              </a:defRPr>
            </a:lvl1pPr>
          </a:lstStyle>
          <a:p>
            <a:fld id="{9A55154F-3565-4B75-BDB6-3E36B0F048A3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64D69-CF65-4419-B7CC-6D39BF5676F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204607"/>
            <a:ext cx="9144000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6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Poppins" panose="00000500000000000000" pitchFamily="50" charset="-18"/>
          <a:ea typeface="+mj-ea"/>
          <a:cs typeface="Poppins" panose="00000500000000000000" pitchFamily="50" charset="-1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rgbClr val="515151"/>
          </a:solidFill>
          <a:latin typeface="Proxima Nova Alt Lt" panose="02000506030000020004" pitchFamily="50" charset="0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rgbClr val="515151"/>
          </a:solidFill>
          <a:latin typeface="Proxima Nova Alt Lt" panose="02000506030000020004" pitchFamily="50" charset="0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rgbClr val="515151"/>
          </a:solidFill>
          <a:latin typeface="Proxima Nova Alt Lt" panose="02000506030000020004" pitchFamily="50" charset="0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rgbClr val="515151"/>
          </a:solidFill>
          <a:latin typeface="Proxima Nova Alt Lt" panose="02000506030000020004" pitchFamily="50" charset="0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rgbClr val="515151"/>
          </a:solidFill>
          <a:latin typeface="Proxima Nova Alt Lt" panose="02000506030000020004" pitchFamily="50" charset="0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nips.cc/Conferences/2015/tutorialslides/Dally-NIPS-Tutorial-2015.pdf" TargetMode="External"/><Relationship Id="rId2" Type="http://schemas.openxmlformats.org/officeDocument/2006/relationships/hyperlink" Target="https://ai.intel.com/flexpoint-numerical-innovation-underlying-intel-nervana-neural-network-processor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ieeexplore.ieee.org/document/675732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jpe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tiff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jpeg"/><Relationship Id="rId7" Type="http://schemas.openxmlformats.org/officeDocument/2006/relationships/image" Target="../media/image71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9.tiff"/><Relationship Id="rId4" Type="http://schemas.openxmlformats.org/officeDocument/2006/relationships/image" Target="../media/image68.jpeg"/><Relationship Id="rId9" Type="http://schemas.openxmlformats.org/officeDocument/2006/relationships/image" Target="../media/image7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github.com/EEESlab/countdown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arxiv.org/abs/1806.0725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08520" y="-99392"/>
            <a:ext cx="9361040" cy="7200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 descr="logo-cineca-w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9991" y="5995534"/>
            <a:ext cx="890467" cy="94955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30588" y="435015"/>
            <a:ext cx="8869870" cy="194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lnSpc>
                <a:spcPct val="75000"/>
              </a:lnSpc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</a:rPr>
              <a:t>Quantum ESPRESSO on HPC and GPU systems: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parallelisation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and hybrid architecture</a:t>
            </a:r>
            <a:endParaRPr lang="en-US" sz="4400" baseline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33058" y="2619708"/>
            <a:ext cx="5867400" cy="58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20000"/>
              </a:spcBef>
            </a:pPr>
            <a:r>
              <a:rPr lang="it-IT" altLang="it-IT" b="1" baseline="0" dirty="0">
                <a:solidFill>
                  <a:schemeClr val="bg1"/>
                </a:solidFill>
                <a:latin typeface="+mj-lt"/>
              </a:rPr>
              <a:t>Carlo Cavazzoni</a:t>
            </a:r>
            <a:r>
              <a:rPr lang="it-IT" altLang="it-IT" baseline="0" dirty="0">
                <a:solidFill>
                  <a:schemeClr val="bg1"/>
                </a:solidFill>
                <a:latin typeface="+mj-lt"/>
              </a:rPr>
              <a:t> – c.cavazzoni@cineca.it</a:t>
            </a:r>
          </a:p>
          <a:p>
            <a:pPr algn="r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GB" altLang="it-IT" baseline="0" dirty="0" err="1">
                <a:solidFill>
                  <a:schemeClr val="bg1"/>
                </a:solidFill>
                <a:latin typeface="+mj-lt"/>
              </a:rPr>
              <a:t>Cineca</a:t>
            </a:r>
            <a:r>
              <a:rPr lang="en-GB" altLang="it-IT" baseline="0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en-GB" altLang="it-IT" baseline="0" dirty="0" err="1">
                <a:solidFill>
                  <a:schemeClr val="bg1"/>
                </a:solidFill>
                <a:latin typeface="+mj-lt"/>
              </a:rPr>
              <a:t>MaX</a:t>
            </a:r>
            <a:endParaRPr lang="en-US" altLang="it-IT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98B7B9F-667D-4874-AA45-492B75FB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5363"/>
            <a:ext cx="180022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 22">
            <a:extLst>
              <a:ext uri="{FF2B5EF4-FFF2-40B4-BE49-F238E27FC236}">
                <a16:creationId xmlns:a16="http://schemas.microsoft.com/office/drawing/2014/main" id="{25BBF09C-E637-4310-92F8-6A4C9B1DA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597220" y="6075363"/>
            <a:ext cx="2776061" cy="77642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680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accaferri.it/wp-content/uploads/2018/04/Eni-Impianto-FV-eni.png">
            <a:extLst>
              <a:ext uri="{FF2B5EF4-FFF2-40B4-BE49-F238E27FC236}">
                <a16:creationId xmlns:a16="http://schemas.microsoft.com/office/drawing/2014/main" id="{ACCA7DC2-8D8B-4B82-8FB7-AC3EFC530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60242"/>
            <a:ext cx="3552056" cy="19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nrcpublicblog.files.wordpress.com/2011/04/20071116-055.jpg">
            <a:extLst>
              <a:ext uri="{FF2B5EF4-FFF2-40B4-BE49-F238E27FC236}">
                <a16:creationId xmlns:a16="http://schemas.microsoft.com/office/drawing/2014/main" id="{4331499B-C788-477F-92FD-623FFB3D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2785584" cy="180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z-juelich.de/SharedDocs/Bilder/PORTAL/DE/pressebilder/2001-2009/2004-11-09-DEISA-Supercomputer_neu_01_klein_jpg.jpg?__blob=poster">
            <a:extLst>
              <a:ext uri="{FF2B5EF4-FFF2-40B4-BE49-F238E27FC236}">
                <a16:creationId xmlns:a16="http://schemas.microsoft.com/office/drawing/2014/main" id="{3BD9D9E9-FEE4-4FD2-B339-E6C93A47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26542"/>
            <a:ext cx="3779912" cy="16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A1CC9B36-3609-4596-BB1C-8737E5B445D9}"/>
              </a:ext>
            </a:extLst>
          </p:cNvPr>
          <p:cNvSpPr/>
          <p:nvPr/>
        </p:nvSpPr>
        <p:spPr>
          <a:xfrm>
            <a:off x="3613168" y="2492896"/>
            <a:ext cx="124686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CCF1D7-E758-4EA5-92AE-0759B9F3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Supercomputers vs Energy</a:t>
            </a:r>
          </a:p>
        </p:txBody>
      </p:sp>
    </p:spTree>
    <p:extLst>
      <p:ext uri="{BB962C8B-B14F-4D97-AF65-F5344CB8AC3E}">
        <p14:creationId xmlns:p14="http://schemas.microsoft.com/office/powerpoint/2010/main" val="284800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trends</a:t>
            </a:r>
          </a:p>
        </p:txBody>
      </p:sp>
      <p:sp>
        <p:nvSpPr>
          <p:cNvPr id="7171" name="CasellaDiTesto 181"/>
          <p:cNvSpPr txBox="1">
            <a:spLocks noChangeArrowheads="1"/>
          </p:cNvSpPr>
          <p:nvPr/>
        </p:nvSpPr>
        <p:spPr bwMode="auto">
          <a:xfrm>
            <a:off x="179388" y="1700213"/>
            <a:ext cx="3887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traditional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” RISK and CISC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chips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are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designed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maximum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performance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possible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workloads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4500563" y="1989138"/>
            <a:ext cx="1150937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3" name="CasellaDiTesto 10"/>
          <p:cNvSpPr txBox="1">
            <a:spLocks noChangeArrowheads="1"/>
          </p:cNvSpPr>
          <p:nvPr/>
        </p:nvSpPr>
        <p:spPr bwMode="auto">
          <a:xfrm>
            <a:off x="6011863" y="1844675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silicon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maximize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single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thread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performace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2700338" y="5751513"/>
            <a:ext cx="3095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2700338" y="3303588"/>
            <a:ext cx="0" cy="2447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CasellaDiTesto 16"/>
          <p:cNvSpPr txBox="1">
            <a:spLocks noChangeArrowheads="1"/>
          </p:cNvSpPr>
          <p:nvPr/>
        </p:nvSpPr>
        <p:spPr bwMode="auto">
          <a:xfrm>
            <a:off x="4500563" y="6040438"/>
            <a:ext cx="183896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Compute Power</a:t>
            </a:r>
          </a:p>
        </p:txBody>
      </p:sp>
      <p:sp>
        <p:nvSpPr>
          <p:cNvPr id="7177" name="CasellaDiTesto 17"/>
          <p:cNvSpPr txBox="1">
            <a:spLocks noChangeArrowheads="1"/>
          </p:cNvSpPr>
          <p:nvPr/>
        </p:nvSpPr>
        <p:spPr bwMode="auto">
          <a:xfrm>
            <a:off x="1619250" y="3519488"/>
            <a:ext cx="91563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Energy</a:t>
            </a:r>
          </a:p>
        </p:txBody>
      </p:sp>
      <p:pic>
        <p:nvPicPr>
          <p:cNvPr id="7178" name="Picture 2" descr="http://pixabay.com/static/uploads/photo/2013/07/13/10/13/arrow-156792_6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3519488"/>
            <a:ext cx="24495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ttore 1 20"/>
          <p:cNvCxnSpPr/>
          <p:nvPr/>
        </p:nvCxnSpPr>
        <p:spPr>
          <a:xfrm>
            <a:off x="2700338" y="4076700"/>
            <a:ext cx="2951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CasellaDiTesto 21"/>
          <p:cNvSpPr txBox="1">
            <a:spLocks noChangeArrowheads="1"/>
          </p:cNvSpPr>
          <p:nvPr/>
        </p:nvSpPr>
        <p:spPr bwMode="auto">
          <a:xfrm>
            <a:off x="5867400" y="3933825"/>
            <a:ext cx="2274982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Datacenter Capacity</a:t>
            </a:r>
          </a:p>
        </p:txBody>
      </p:sp>
      <p:pic>
        <p:nvPicPr>
          <p:cNvPr id="71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5363"/>
            <a:ext cx="180022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78010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trends &amp; floating point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2480415" y="4872356"/>
            <a:ext cx="44232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2480415" y="1544238"/>
            <a:ext cx="0" cy="33281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CasellaDiTesto 16"/>
          <p:cNvSpPr txBox="1">
            <a:spLocks noChangeArrowheads="1"/>
          </p:cNvSpPr>
          <p:nvPr/>
        </p:nvSpPr>
        <p:spPr bwMode="auto">
          <a:xfrm>
            <a:off x="4280640" y="5161281"/>
            <a:ext cx="2210862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Numerical precision</a:t>
            </a:r>
          </a:p>
        </p:txBody>
      </p:sp>
      <p:sp>
        <p:nvSpPr>
          <p:cNvPr id="7177" name="CasellaDiTesto 17"/>
          <p:cNvSpPr txBox="1">
            <a:spLocks noChangeArrowheads="1"/>
          </p:cNvSpPr>
          <p:nvPr/>
        </p:nvSpPr>
        <p:spPr bwMode="auto">
          <a:xfrm>
            <a:off x="1040371" y="2500994"/>
            <a:ext cx="1197828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Chip Area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2739223" y="2036945"/>
            <a:ext cx="3082834" cy="2690949"/>
          </a:xfrm>
          <a:custGeom>
            <a:avLst/>
            <a:gdLst>
              <a:gd name="connsiteX0" fmla="*/ 0 w 3082834"/>
              <a:gd name="connsiteY0" fmla="*/ 2690949 h 2690949"/>
              <a:gd name="connsiteX1" fmla="*/ 775063 w 3082834"/>
              <a:gd name="connsiteY1" fmla="*/ 2508069 h 2690949"/>
              <a:gd name="connsiteX2" fmla="*/ 1619794 w 3082834"/>
              <a:gd name="connsiteY2" fmla="*/ 2081349 h 2690949"/>
              <a:gd name="connsiteX3" fmla="*/ 2386149 w 3082834"/>
              <a:gd name="connsiteY3" fmla="*/ 1393372 h 2690949"/>
              <a:gd name="connsiteX4" fmla="*/ 2899954 w 3082834"/>
              <a:gd name="connsiteY4" fmla="*/ 548640 h 2690949"/>
              <a:gd name="connsiteX5" fmla="*/ 3082834 w 3082834"/>
              <a:gd name="connsiteY5" fmla="*/ 0 h 269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834" h="2690949">
                <a:moveTo>
                  <a:pt x="0" y="2690949"/>
                </a:moveTo>
                <a:cubicBezTo>
                  <a:pt x="252548" y="2650309"/>
                  <a:pt x="505097" y="2609669"/>
                  <a:pt x="775063" y="2508069"/>
                </a:cubicBezTo>
                <a:cubicBezTo>
                  <a:pt x="1045029" y="2406469"/>
                  <a:pt x="1351280" y="2267132"/>
                  <a:pt x="1619794" y="2081349"/>
                </a:cubicBezTo>
                <a:cubicBezTo>
                  <a:pt x="1888308" y="1895566"/>
                  <a:pt x="2172789" y="1648823"/>
                  <a:pt x="2386149" y="1393372"/>
                </a:cubicBezTo>
                <a:cubicBezTo>
                  <a:pt x="2599509" y="1137920"/>
                  <a:pt x="2783840" y="780868"/>
                  <a:pt x="2899954" y="548640"/>
                </a:cubicBezTo>
                <a:cubicBezTo>
                  <a:pt x="3016068" y="316412"/>
                  <a:pt x="3049451" y="158206"/>
                  <a:pt x="30828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93437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70B96-E801-DF48-9DF5-E1C100A7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energy and area costs of different datatypes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1846DBD-F9A4-7442-B9BF-56C06B15769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0154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993061">
                  <a:extLst>
                    <a:ext uri="{9D8B030D-6E8A-4147-A177-3AD203B41FA5}">
                      <a16:colId xmlns:a16="http://schemas.microsoft.com/office/drawing/2014/main" val="2512043149"/>
                    </a:ext>
                  </a:extLst>
                </a:gridCol>
                <a:gridCol w="2166966">
                  <a:extLst>
                    <a:ext uri="{9D8B030D-6E8A-4147-A177-3AD203B41FA5}">
                      <a16:colId xmlns:a16="http://schemas.microsoft.com/office/drawing/2014/main" val="1536367150"/>
                    </a:ext>
                  </a:extLst>
                </a:gridCol>
                <a:gridCol w="2069573">
                  <a:extLst>
                    <a:ext uri="{9D8B030D-6E8A-4147-A177-3AD203B41FA5}">
                      <a16:colId xmlns:a16="http://schemas.microsoft.com/office/drawing/2014/main" val="1260027488"/>
                    </a:ext>
                  </a:extLst>
                </a:gridCol>
              </a:tblGrid>
              <a:tr h="233934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Operation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Energy (pJ)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Area (</a:t>
                      </a:r>
                      <a:r>
                        <a:rPr lang="el-GR" sz="1400">
                          <a:effectLst/>
                        </a:rPr>
                        <a:t>μ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4086167468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int8 addition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0.03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36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1173680221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int16 addition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0.05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67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3183237878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int32 addition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0.1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137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2568342457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float16 addition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0.4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1,360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3660353967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float32 addition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0.9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4,184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4075729103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int8 multiplication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0.2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282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64682359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int32 multiplication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3.1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3,495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1477458257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float16 multiplication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1.1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1,640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1254103230"/>
                  </a:ext>
                </a:extLst>
              </a:tr>
              <a:tr h="233934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float32 multiplication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3.7</a:t>
                      </a:r>
                    </a:p>
                  </a:txBody>
                  <a:tcPr marL="88186" marR="88186" marT="44093" marB="44093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7,700</a:t>
                      </a:r>
                    </a:p>
                  </a:txBody>
                  <a:tcPr marL="88186" marR="88186" marT="44093" marB="44093" anchor="ctr"/>
                </a:tc>
                <a:extLst>
                  <a:ext uri="{0D108BD9-81ED-4DB2-BD59-A6C34878D82A}">
                    <a16:rowId xmlns:a16="http://schemas.microsoft.com/office/drawing/2014/main" val="182651967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E137E-9872-FB43-8D20-59A77FF4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E1F90608-CBB6-43C7-847A-28D630F7EED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FC6442-E816-6941-9947-F841D7AFE175}"/>
              </a:ext>
            </a:extLst>
          </p:cNvPr>
          <p:cNvSpPr/>
          <p:nvPr/>
        </p:nvSpPr>
        <p:spPr>
          <a:xfrm>
            <a:off x="457200" y="4791322"/>
            <a:ext cx="8263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Sources: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https://ai.intel.com/flexpoint-numerical-innovation-underlying-intel-nervana-neural-network-processor/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/>
              </a:rPr>
              <a:t>https://media.nips.cc/Conferences/2015/tutorialslides/Dally-NIPS-Tutorial-2015.pdf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http://ieeexplore.ieee.org/document/6757323/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8F570A-415D-5E47-AED6-8EAA2A0D1B8F}"/>
              </a:ext>
            </a:extLst>
          </p:cNvPr>
          <p:cNvSpPr/>
          <p:nvPr/>
        </p:nvSpPr>
        <p:spPr>
          <a:xfrm>
            <a:off x="457200" y="2804948"/>
            <a:ext cx="8321040" cy="605002"/>
          </a:xfrm>
          <a:prstGeom prst="round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44F51A-C98D-C94C-88A0-D11BF38B0494}"/>
              </a:ext>
            </a:extLst>
          </p:cNvPr>
          <p:cNvSpPr txBox="1"/>
          <p:nvPr/>
        </p:nvSpPr>
        <p:spPr>
          <a:xfrm>
            <a:off x="4850559" y="2971139"/>
            <a:ext cx="993981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2.25x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F4A70-E4D7-2440-862B-A66924093E19}"/>
              </a:ext>
            </a:extLst>
          </p:cNvPr>
          <p:cNvSpPr txBox="1"/>
          <p:nvPr/>
        </p:nvSpPr>
        <p:spPr>
          <a:xfrm>
            <a:off x="7185660" y="2968949"/>
            <a:ext cx="993981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3.08x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6CD14-96D4-8547-AFDB-1E7C30959CEC}"/>
              </a:ext>
            </a:extLst>
          </p:cNvPr>
          <p:cNvSpPr txBox="1"/>
          <p:nvPr/>
        </p:nvSpPr>
        <p:spPr>
          <a:xfrm>
            <a:off x="2217420" y="2971139"/>
            <a:ext cx="993981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2x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4E694D-16F0-9640-979A-68D8ADAE0779}"/>
              </a:ext>
            </a:extLst>
          </p:cNvPr>
          <p:cNvSpPr/>
          <p:nvPr/>
        </p:nvSpPr>
        <p:spPr>
          <a:xfrm>
            <a:off x="457200" y="4005884"/>
            <a:ext cx="8321040" cy="605002"/>
          </a:xfrm>
          <a:prstGeom prst="round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69C4F-F6DB-F44C-8B52-58B3149ED8B8}"/>
              </a:ext>
            </a:extLst>
          </p:cNvPr>
          <p:cNvSpPr txBox="1"/>
          <p:nvPr/>
        </p:nvSpPr>
        <p:spPr>
          <a:xfrm>
            <a:off x="4850559" y="4172075"/>
            <a:ext cx="993981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3.36x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1357F9-2608-8049-A2D7-425BB90CD1BB}"/>
              </a:ext>
            </a:extLst>
          </p:cNvPr>
          <p:cNvSpPr txBox="1"/>
          <p:nvPr/>
        </p:nvSpPr>
        <p:spPr>
          <a:xfrm>
            <a:off x="7185660" y="4169885"/>
            <a:ext cx="993981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4.70x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B804D7-4B1A-E848-AA5D-A4E1C339199E}"/>
              </a:ext>
            </a:extLst>
          </p:cNvPr>
          <p:cNvSpPr txBox="1"/>
          <p:nvPr/>
        </p:nvSpPr>
        <p:spPr>
          <a:xfrm>
            <a:off x="2217420" y="4172075"/>
            <a:ext cx="993981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2x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833353" y="6048572"/>
            <a:ext cx="2800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Jeff R. Hammond (Intel) </a:t>
            </a:r>
          </a:p>
        </p:txBody>
      </p:sp>
    </p:spTree>
    <p:extLst>
      <p:ext uri="{BB962C8B-B14F-4D97-AF65-F5344CB8AC3E}">
        <p14:creationId xmlns:p14="http://schemas.microsoft.com/office/powerpoint/2010/main" val="219008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of paradigm</a:t>
            </a:r>
          </a:p>
        </p:txBody>
      </p:sp>
      <p:sp>
        <p:nvSpPr>
          <p:cNvPr id="8195" name="CasellaDiTesto 181"/>
          <p:cNvSpPr txBox="1">
            <a:spLocks noChangeArrowheads="1"/>
          </p:cNvSpPr>
          <p:nvPr/>
        </p:nvSpPr>
        <p:spPr bwMode="auto">
          <a:xfrm>
            <a:off x="179388" y="1700213"/>
            <a:ext cx="3887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New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chips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designed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maximum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performance in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set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workloads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4500563" y="1989138"/>
            <a:ext cx="1150937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" name="CasellaDiTesto 10"/>
          <p:cNvSpPr txBox="1">
            <a:spLocks noChangeArrowheads="1"/>
          </p:cNvSpPr>
          <p:nvPr/>
        </p:nvSpPr>
        <p:spPr bwMode="auto">
          <a:xfrm>
            <a:off x="6011863" y="1773238"/>
            <a:ext cx="28813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Simple functional units, poor single thread performance, but  maximum throughput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2700338" y="5751513"/>
            <a:ext cx="3095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2700338" y="3303588"/>
            <a:ext cx="0" cy="2447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CasellaDiTesto 16"/>
          <p:cNvSpPr txBox="1">
            <a:spLocks noChangeArrowheads="1"/>
          </p:cNvSpPr>
          <p:nvPr/>
        </p:nvSpPr>
        <p:spPr bwMode="auto">
          <a:xfrm>
            <a:off x="4500563" y="6040438"/>
            <a:ext cx="183896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Compute Power</a:t>
            </a:r>
          </a:p>
        </p:txBody>
      </p:sp>
      <p:sp>
        <p:nvSpPr>
          <p:cNvPr id="8201" name="CasellaDiTesto 17"/>
          <p:cNvSpPr txBox="1">
            <a:spLocks noChangeArrowheads="1"/>
          </p:cNvSpPr>
          <p:nvPr/>
        </p:nvSpPr>
        <p:spPr bwMode="auto">
          <a:xfrm>
            <a:off x="1619250" y="3519488"/>
            <a:ext cx="91563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Energy</a:t>
            </a:r>
          </a:p>
        </p:txBody>
      </p:sp>
      <p:pic>
        <p:nvPicPr>
          <p:cNvPr id="8202" name="Picture 2" descr="http://pixabay.com/static/uploads/photo/2013/07/13/10/13/arrow-156792_6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607648" flipH="1" flipV="1">
            <a:off x="3213895" y="3634581"/>
            <a:ext cx="18335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ttore 1 20"/>
          <p:cNvCxnSpPr/>
          <p:nvPr/>
        </p:nvCxnSpPr>
        <p:spPr>
          <a:xfrm>
            <a:off x="2700338" y="4076700"/>
            <a:ext cx="2951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CasellaDiTesto 21"/>
          <p:cNvSpPr txBox="1">
            <a:spLocks noChangeArrowheads="1"/>
          </p:cNvSpPr>
          <p:nvPr/>
        </p:nvSpPr>
        <p:spPr bwMode="auto">
          <a:xfrm>
            <a:off x="5795963" y="3933825"/>
            <a:ext cx="2274982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Datacenter Capacity</a:t>
            </a:r>
          </a:p>
        </p:txBody>
      </p:sp>
      <p:pic>
        <p:nvPicPr>
          <p:cNvPr id="82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6788" y="6092825"/>
            <a:ext cx="18272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5363"/>
            <a:ext cx="180022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49782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7352" y="145849"/>
            <a:ext cx="8229600" cy="1143000"/>
          </a:xfrm>
        </p:spPr>
        <p:txBody>
          <a:bodyPr/>
          <a:lstStyle/>
          <a:p>
            <a:r>
              <a:rPr lang="en-GB" dirty="0"/>
              <a:t>Specialized cores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417638"/>
            <a:ext cx="5385045" cy="40430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5" y="4121826"/>
            <a:ext cx="3272038" cy="2169503"/>
          </a:xfrm>
          <a:prstGeom prst="rect">
            <a:avLst/>
          </a:prstGeom>
        </p:spPr>
      </p:pic>
      <p:pic>
        <p:nvPicPr>
          <p:cNvPr id="6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6" y="6097923"/>
            <a:ext cx="6365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3598" y="6356797"/>
            <a:ext cx="1400402" cy="3916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ccia a sinistra 7"/>
          <p:cNvSpPr/>
          <p:nvPr/>
        </p:nvSpPr>
        <p:spPr>
          <a:xfrm>
            <a:off x="6581104" y="2833833"/>
            <a:ext cx="1455312" cy="605307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7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Exascale</a:t>
            </a:r>
            <a:r>
              <a:rPr lang="en-US" dirty="0"/>
              <a:t> How serious the situation is?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5589" y="1600745"/>
            <a:ext cx="208300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Peak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Performance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89616" y="2014793"/>
            <a:ext cx="119795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Moore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law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5589" y="2613670"/>
            <a:ext cx="200317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FPU Performance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89616" y="3013780"/>
            <a:ext cx="13757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Dennard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law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45004" y="2044731"/>
            <a:ext cx="109998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Number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FPUs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664878" y="2818658"/>
            <a:ext cx="65114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10^9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05589" y="2018932"/>
            <a:ext cx="131202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10^18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Flops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05589" y="3013780"/>
            <a:ext cx="119500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10^9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Flops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0" name="Freccia a destra 39"/>
          <p:cNvSpPr/>
          <p:nvPr/>
        </p:nvSpPr>
        <p:spPr>
          <a:xfrm>
            <a:off x="3396969" y="2274494"/>
            <a:ext cx="844106" cy="868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Doppia parentesi graffa 41"/>
          <p:cNvSpPr/>
          <p:nvPr/>
        </p:nvSpPr>
        <p:spPr>
          <a:xfrm>
            <a:off x="5765073" y="1600745"/>
            <a:ext cx="2908664" cy="191751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6096252" y="1890842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10^5 FPUs in 10^4 servers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6087578" y="2750833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10^4 FPUs in 10^5 servers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6434485" y="3456935"/>
            <a:ext cx="174759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Working hypothesis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743469" y="4702324"/>
            <a:ext cx="22711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Exascale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Architectures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933885" y="4702324"/>
            <a:ext cx="15025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Heterogeneus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3" name="Freccia a destra 22"/>
          <p:cNvSpPr/>
          <p:nvPr/>
        </p:nvSpPr>
        <p:spPr>
          <a:xfrm>
            <a:off x="3589495" y="4687715"/>
            <a:ext cx="844106" cy="38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448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4" b="3790"/>
          <a:stretch/>
        </p:blipFill>
        <p:spPr>
          <a:xfrm>
            <a:off x="38803" y="1412776"/>
            <a:ext cx="9107488" cy="500083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3528" y="214204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Exascale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Race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553475" y="4336021"/>
            <a:ext cx="18053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Japan (2022)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3389167"/>
            <a:ext cx="22903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U.S. (2021-2023)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28092" y="2105571"/>
            <a:ext cx="2932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China (2021-2022)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Xiaomi,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ShenWei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Hygon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90818" y="3279102"/>
            <a:ext cx="23709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EuroHPC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(2023)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ARM by EST+GPU</a:t>
            </a:r>
          </a:p>
        </p:txBody>
      </p:sp>
      <p:sp>
        <p:nvSpPr>
          <p:cNvPr id="5" name="Rettangolo 4"/>
          <p:cNvSpPr/>
          <p:nvPr/>
        </p:nvSpPr>
        <p:spPr>
          <a:xfrm>
            <a:off x="38803" y="6165304"/>
            <a:ext cx="100480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C75297-9396-446C-ADCD-18C89BB30F24}"/>
              </a:ext>
            </a:extLst>
          </p:cNvPr>
          <p:cNvSpPr txBox="1"/>
          <p:nvPr/>
        </p:nvSpPr>
        <p:spPr>
          <a:xfrm>
            <a:off x="0" y="6165304"/>
            <a:ext cx="609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a supercomputer capable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10^18 Double Precision Floating Point Operation per Second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CEFFB70-AD64-4AA0-BD80-6F39914DB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309376"/>
            <a:ext cx="2483345" cy="13560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BDC24D-2C93-4BFA-9E44-B20BFEDBC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51" y="1547387"/>
            <a:ext cx="1925830" cy="1245524"/>
          </a:xfrm>
          <a:prstGeom prst="rect">
            <a:avLst/>
          </a:prstGeom>
        </p:spPr>
      </p:pic>
      <p:pic>
        <p:nvPicPr>
          <p:cNvPr id="1026" name="Picture 2" descr="The K computer">
            <a:extLst>
              <a:ext uri="{FF2B5EF4-FFF2-40B4-BE49-F238E27FC236}">
                <a16:creationId xmlns:a16="http://schemas.microsoft.com/office/drawing/2014/main" id="{33F8CDD9-46DC-45A0-8D17-0EBE4529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27" y="4766955"/>
            <a:ext cx="2003290" cy="15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4.mm.bing.net/th?id=OIP.hWHRAw9-iT02t2gpC6NTRAHaEJ&amp;pid=Api&amp;P=0&amp;w=318&amp;h=179">
            <a:extLst>
              <a:ext uri="{FF2B5EF4-FFF2-40B4-BE49-F238E27FC236}">
                <a16:creationId xmlns:a16="http://schemas.microsoft.com/office/drawing/2014/main" id="{DD13A250-0145-4553-9D5B-2E4A4CFD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72" y="2890080"/>
            <a:ext cx="2144408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782E156D-6774-4AA5-B955-ECF9A3310288}"/>
              </a:ext>
            </a:extLst>
          </p:cNvPr>
          <p:cNvSpPr/>
          <p:nvPr/>
        </p:nvSpPr>
        <p:spPr>
          <a:xfrm>
            <a:off x="211836" y="5186819"/>
            <a:ext cx="2353723" cy="3791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Aurora 21 (Cray-Intel w GPU)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C7E372A-E0A2-4F78-8B27-97C569FAAF0F}"/>
              </a:ext>
            </a:extLst>
          </p:cNvPr>
          <p:cNvSpPr/>
          <p:nvPr/>
        </p:nvSpPr>
        <p:spPr>
          <a:xfrm>
            <a:off x="339318" y="2651708"/>
            <a:ext cx="2353723" cy="3791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Frontier (Cray-AMD w GPU)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F847F8B-B747-43BD-9C50-77ACFE2AC76B}"/>
              </a:ext>
            </a:extLst>
          </p:cNvPr>
          <p:cNvSpPr/>
          <p:nvPr/>
        </p:nvSpPr>
        <p:spPr>
          <a:xfrm>
            <a:off x="6395636" y="6381327"/>
            <a:ext cx="2632551" cy="358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Fugaku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(Fujitsu w ARM)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4ACCDBF-E44A-458F-8D38-B3EB57956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460" y="4151210"/>
            <a:ext cx="2523949" cy="9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1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73560" y="4795908"/>
            <a:ext cx="9036496" cy="1863576"/>
          </a:xfrm>
          <a:noFill/>
          <a:ln w="69850" cmpd="dbl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273050" indent="-2730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■"/>
            </a:pPr>
            <a:r>
              <a:rPr lang="en-GB" sz="2400" b="1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Infrastructure Pillar</a:t>
            </a:r>
          </a:p>
          <a:p>
            <a:pPr marL="273050" lvl="1" indent="-2730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GB" i="1" dirty="0">
                <a:solidFill>
                  <a:schemeClr val="tx1"/>
                </a:solidFill>
              </a:rPr>
              <a:t>	Procurement of 3 pre-exascale machines and 5 </a:t>
            </a:r>
            <a:r>
              <a:rPr lang="en-GB" i="1" dirty="0" err="1">
                <a:solidFill>
                  <a:schemeClr val="tx1"/>
                </a:solidFill>
              </a:rPr>
              <a:t>petascale</a:t>
            </a:r>
            <a:r>
              <a:rPr lang="en-GB" i="1" dirty="0">
                <a:solidFill>
                  <a:schemeClr val="tx1"/>
                </a:solidFill>
              </a:rPr>
              <a:t> machines</a:t>
            </a:r>
            <a:endParaRPr lang="en-GB" sz="2000" i="1" dirty="0">
              <a:solidFill>
                <a:schemeClr val="tx1"/>
              </a:solidFill>
            </a:endParaRPr>
          </a:p>
          <a:p>
            <a:pPr marL="273050" indent="-2730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■"/>
            </a:pPr>
            <a:r>
              <a:rPr lang="en-GB" sz="2400" b="1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Research and Innovation Pillar</a:t>
            </a:r>
          </a:p>
          <a:p>
            <a:pPr marL="273050" lvl="2" indent="-27305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GB" sz="1800" dirty="0">
                <a:solidFill>
                  <a:schemeClr val="tx1"/>
                </a:solidFill>
              </a:rPr>
              <a:t>	R&amp;I, exascale technologies  and systems (incl. low-power processor); applications; skills</a:t>
            </a:r>
            <a:endParaRPr lang="en-GB" b="1" i="1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" y="9059"/>
            <a:ext cx="9143999" cy="107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C Square Sans Cond Pro" panose="020B0506040000020004" pitchFamily="34" charset="0"/>
                <a:ea typeface="+mn-ea"/>
                <a:cs typeface="Arial" charset="0"/>
              </a:rPr>
              <a:t>EuroHPC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C Square Sans Cond Pro" panose="020B0506040000020004" pitchFamily="34" charset="0"/>
                <a:ea typeface="+mn-ea"/>
                <a:cs typeface="Arial" charset="0"/>
              </a:rPr>
              <a:t> Activities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33362" y="3989975"/>
            <a:ext cx="2346498" cy="461665"/>
          </a:xfrm>
          <a:prstGeom prst="rect">
            <a:avLst/>
          </a:prstGeom>
          <a:solidFill>
            <a:srgbClr val="6666FF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HPC Ecosystem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5604914" y="2240944"/>
            <a:ext cx="2487894" cy="830997"/>
          </a:xfrm>
          <a:prstGeom prst="rect">
            <a:avLst/>
          </a:prstGeom>
          <a:solidFill>
            <a:srgbClr val="CC0066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Infrastructure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7124249" y="2237109"/>
            <a:ext cx="2480226" cy="830997"/>
          </a:xfrm>
          <a:prstGeom prst="rect">
            <a:avLst/>
          </a:prstGeom>
          <a:solidFill>
            <a:srgbClr val="FF9900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and Innovation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9BCDF2F-28FF-40BD-B652-95BDAC345EDB}"/>
              </a:ext>
            </a:extLst>
          </p:cNvPr>
          <p:cNvSpPr txBox="1"/>
          <p:nvPr/>
        </p:nvSpPr>
        <p:spPr>
          <a:xfrm>
            <a:off x="179512" y="1648346"/>
            <a:ext cx="53045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 signature of Rome memorandum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Joint Undertaking for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EuroHPC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established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total budget &gt; 1B€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 Infrastructure and Research and Innovation calls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European Processor Initiative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 First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petascale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pre-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exascale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systems installed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Italy will host Leonardo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First European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exascale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system installed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based on European technology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92EF2810-EAA6-49DC-BB71-7F34B51A9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66913"/>
            <a:ext cx="2285078" cy="8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82F331B-4D34-47B0-893F-564A7929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22" y="1305538"/>
            <a:ext cx="6234056" cy="3820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06EBB4-5307-4D1B-9713-2031D898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978" y="775877"/>
            <a:ext cx="5006434" cy="760350"/>
          </a:xfrm>
        </p:spPr>
        <p:txBody>
          <a:bodyPr/>
          <a:lstStyle/>
          <a:p>
            <a:r>
              <a:rPr lang="hr-HR" dirty="0"/>
              <a:t>ROADMAP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807E7-38F4-4A20-8E32-0B695E6A1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923" y="2351327"/>
            <a:ext cx="6204158" cy="30561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/>
          </a:p>
          <a:p>
            <a:endParaRPr lang="hr-HR"/>
          </a:p>
          <a:p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A4A09-2E3A-4F76-899F-34A0EDB2C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9920" y="5624514"/>
            <a:ext cx="5520314" cy="273844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roxima Nova Alt Lt" panose="02000506030000020004" pitchFamily="50" charset="0"/>
                <a:ea typeface="+mn-ea"/>
                <a:cs typeface="+mn-cs"/>
              </a:rPr>
              <a:t>Copyright © European Processor Initiative 2019.  ISC-ARM/2019-06-19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E4D66-D8BC-4EA9-9277-BF7D59065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4036" y="5619942"/>
            <a:ext cx="630044" cy="273844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5154F-3565-4B75-BDB6-3E36B0F048A3}" type="slidenum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roxima Nova Alt Lt" panose="02000506030000020004" pitchFamily="50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roxima Nova Alt Lt" panose="02000506030000020004" pitchFamily="50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5FC79A-C1AF-4604-813B-41C78FC5AF92}"/>
              </a:ext>
            </a:extLst>
          </p:cNvPr>
          <p:cNvGrpSpPr/>
          <p:nvPr/>
        </p:nvGrpSpPr>
        <p:grpSpPr>
          <a:xfrm>
            <a:off x="1845859" y="4758751"/>
            <a:ext cx="4151385" cy="1325321"/>
            <a:chOff x="2461145" y="4998803"/>
            <a:chExt cx="5535180" cy="17670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D5B2FE-5F6B-42DF-9847-879A05506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145" y="5027924"/>
              <a:ext cx="1708855" cy="1708855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C715C7B-4682-4CFF-AC75-D85633B8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620" y="5028074"/>
              <a:ext cx="1708705" cy="170870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BF6FBCD-AE1C-48E9-83DD-9F84BEADD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262" y="4998803"/>
              <a:ext cx="1767094" cy="1767094"/>
            </a:xfrm>
            <a:prstGeom prst="rect">
              <a:avLst/>
            </a:prstGeom>
          </p:spPr>
        </p:pic>
        <p:sp>
          <p:nvSpPr>
            <p:cNvPr id="10" name="Arrow: Left-Right 40">
              <a:extLst>
                <a:ext uri="{FF2B5EF4-FFF2-40B4-BE49-F238E27FC236}">
                  <a16:creationId xmlns:a16="http://schemas.microsoft.com/office/drawing/2014/main" id="{A531A312-7BB6-43C3-98ED-7CE819730358}"/>
                </a:ext>
              </a:extLst>
            </p:cNvPr>
            <p:cNvSpPr/>
            <p:nvPr/>
          </p:nvSpPr>
          <p:spPr>
            <a:xfrm rot="5400000">
              <a:off x="3174733" y="5168252"/>
              <a:ext cx="375059" cy="208702"/>
            </a:xfrm>
            <a:prstGeom prst="leftRightArrow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Arrow: Left-Right 40">
              <a:extLst>
                <a:ext uri="{FF2B5EF4-FFF2-40B4-BE49-F238E27FC236}">
                  <a16:creationId xmlns:a16="http://schemas.microsoft.com/office/drawing/2014/main" id="{54A07736-D66F-486A-A74E-05E0A1D548C9}"/>
                </a:ext>
              </a:extLst>
            </p:cNvPr>
            <p:cNvSpPr/>
            <p:nvPr/>
          </p:nvSpPr>
          <p:spPr>
            <a:xfrm rot="5400000">
              <a:off x="6910659" y="5160298"/>
              <a:ext cx="375059" cy="208702"/>
            </a:xfrm>
            <a:prstGeom prst="leftRightArrow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3" name="Arrow: Left-Right 40">
              <a:extLst>
                <a:ext uri="{FF2B5EF4-FFF2-40B4-BE49-F238E27FC236}">
                  <a16:creationId xmlns:a16="http://schemas.microsoft.com/office/drawing/2014/main" id="{BE1EEAA9-DA75-47D7-8101-C4A414284316}"/>
                </a:ext>
              </a:extLst>
            </p:cNvPr>
            <p:cNvSpPr/>
            <p:nvPr/>
          </p:nvSpPr>
          <p:spPr>
            <a:xfrm>
              <a:off x="4086896" y="5682830"/>
              <a:ext cx="375059" cy="208702"/>
            </a:xfrm>
            <a:prstGeom prst="leftRightArrow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13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FCD98-37D7-8B49-92BE-FCA152B2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3267"/>
            <a:ext cx="7886700" cy="79148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The persistence need for more powerful computational resources</a:t>
            </a:r>
            <a:endParaRPr lang="it-IT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Google Shape;90;p14">
            <a:extLst>
              <a:ext uri="{FF2B5EF4-FFF2-40B4-BE49-F238E27FC236}">
                <a16:creationId xmlns:a16="http://schemas.microsoft.com/office/drawing/2014/main" id="{7C558BCF-2612-3E43-B168-23BCFB68588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9167" y="3239333"/>
            <a:ext cx="876853" cy="7732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2;p14">
            <a:extLst>
              <a:ext uri="{FF2B5EF4-FFF2-40B4-BE49-F238E27FC236}">
                <a16:creationId xmlns:a16="http://schemas.microsoft.com/office/drawing/2014/main" id="{33F02BE0-9EC0-D743-AB66-28D38233C72C}"/>
              </a:ext>
            </a:extLst>
          </p:cNvPr>
          <p:cNvSpPr/>
          <p:nvPr/>
        </p:nvSpPr>
        <p:spPr>
          <a:xfrm>
            <a:off x="1646531" y="2916014"/>
            <a:ext cx="783675" cy="28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93;p14">
            <a:extLst>
              <a:ext uri="{FF2B5EF4-FFF2-40B4-BE49-F238E27FC236}">
                <a16:creationId xmlns:a16="http://schemas.microsoft.com/office/drawing/2014/main" id="{D8FED50D-216E-BC49-BE95-716C52D8E4F8}"/>
              </a:ext>
            </a:extLst>
          </p:cNvPr>
          <p:cNvSpPr txBox="1"/>
          <p:nvPr/>
        </p:nvSpPr>
        <p:spPr>
          <a:xfrm>
            <a:off x="1757949" y="2926984"/>
            <a:ext cx="642938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Experiments</a:t>
            </a:r>
            <a:endParaRPr kumimoji="0" sz="7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94;p14">
            <a:extLst>
              <a:ext uri="{FF2B5EF4-FFF2-40B4-BE49-F238E27FC236}">
                <a16:creationId xmlns:a16="http://schemas.microsoft.com/office/drawing/2014/main" id="{D26B2CE6-5C24-4145-8ECF-59AC88556921}"/>
              </a:ext>
            </a:extLst>
          </p:cNvPr>
          <p:cNvSpPr/>
          <p:nvPr/>
        </p:nvSpPr>
        <p:spPr>
          <a:xfrm>
            <a:off x="3167897" y="4007659"/>
            <a:ext cx="642938" cy="25936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95;p14">
            <a:extLst>
              <a:ext uri="{FF2B5EF4-FFF2-40B4-BE49-F238E27FC236}">
                <a16:creationId xmlns:a16="http://schemas.microsoft.com/office/drawing/2014/main" id="{1D0B8E21-2BE3-2248-91ED-FFA7D926D6D7}"/>
              </a:ext>
            </a:extLst>
          </p:cNvPr>
          <p:cNvSpPr txBox="1"/>
          <p:nvPr/>
        </p:nvSpPr>
        <p:spPr>
          <a:xfrm>
            <a:off x="3216020" y="4012539"/>
            <a:ext cx="924581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Theory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96;p14">
            <a:extLst>
              <a:ext uri="{FF2B5EF4-FFF2-40B4-BE49-F238E27FC236}">
                <a16:creationId xmlns:a16="http://schemas.microsoft.com/office/drawing/2014/main" id="{89F8F28C-98EB-F44F-80B3-2C84962A8495}"/>
              </a:ext>
            </a:extLst>
          </p:cNvPr>
          <p:cNvSpPr/>
          <p:nvPr/>
        </p:nvSpPr>
        <p:spPr>
          <a:xfrm>
            <a:off x="2557768" y="2949512"/>
            <a:ext cx="506925" cy="2593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97;p14">
            <a:extLst>
              <a:ext uri="{FF2B5EF4-FFF2-40B4-BE49-F238E27FC236}">
                <a16:creationId xmlns:a16="http://schemas.microsoft.com/office/drawing/2014/main" id="{6721E59B-6414-DE46-A821-8152BC87118D}"/>
              </a:ext>
            </a:extLst>
          </p:cNvPr>
          <p:cNvSpPr/>
          <p:nvPr/>
        </p:nvSpPr>
        <p:spPr>
          <a:xfrm>
            <a:off x="2557768" y="4005382"/>
            <a:ext cx="506925" cy="25936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Google Shape;98;p14">
            <a:extLst>
              <a:ext uri="{FF2B5EF4-FFF2-40B4-BE49-F238E27FC236}">
                <a16:creationId xmlns:a16="http://schemas.microsoft.com/office/drawing/2014/main" id="{D35A44BC-B778-5948-8F89-224A1EA031AE}"/>
              </a:ext>
            </a:extLst>
          </p:cNvPr>
          <p:cNvSpPr txBox="1"/>
          <p:nvPr/>
        </p:nvSpPr>
        <p:spPr>
          <a:xfrm>
            <a:off x="2656318" y="2949512"/>
            <a:ext cx="425925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data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99;p14">
            <a:extLst>
              <a:ext uri="{FF2B5EF4-FFF2-40B4-BE49-F238E27FC236}">
                <a16:creationId xmlns:a16="http://schemas.microsoft.com/office/drawing/2014/main" id="{06CD2A24-A61E-4942-BCC9-5529DB9DDDB0}"/>
              </a:ext>
            </a:extLst>
          </p:cNvPr>
          <p:cNvSpPr txBox="1"/>
          <p:nvPr/>
        </p:nvSpPr>
        <p:spPr>
          <a:xfrm>
            <a:off x="2656318" y="4012502"/>
            <a:ext cx="468671" cy="19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models</a:t>
            </a:r>
            <a:endParaRPr kumimoji="0" sz="7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Google Shape;100;p14">
            <a:extLst>
              <a:ext uri="{FF2B5EF4-FFF2-40B4-BE49-F238E27FC236}">
                <a16:creationId xmlns:a16="http://schemas.microsoft.com/office/drawing/2014/main" id="{9A32AD16-6D44-2646-BC40-4DC02075EE63}"/>
              </a:ext>
            </a:extLst>
          </p:cNvPr>
          <p:cNvSpPr/>
          <p:nvPr/>
        </p:nvSpPr>
        <p:spPr>
          <a:xfrm>
            <a:off x="3167897" y="2919060"/>
            <a:ext cx="642938" cy="25936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Google Shape;101;p14">
            <a:extLst>
              <a:ext uri="{FF2B5EF4-FFF2-40B4-BE49-F238E27FC236}">
                <a16:creationId xmlns:a16="http://schemas.microsoft.com/office/drawing/2014/main" id="{45B0A0B6-1A33-5041-9F5D-9F4DEA51BE9B}"/>
              </a:ext>
            </a:extLst>
          </p:cNvPr>
          <p:cNvSpPr txBox="1"/>
          <p:nvPr/>
        </p:nvSpPr>
        <p:spPr>
          <a:xfrm>
            <a:off x="3216020" y="2923940"/>
            <a:ext cx="924581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Theory?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02;p14">
            <a:extLst>
              <a:ext uri="{FF2B5EF4-FFF2-40B4-BE49-F238E27FC236}">
                <a16:creationId xmlns:a16="http://schemas.microsoft.com/office/drawing/2014/main" id="{535D0CD3-7C0A-0E4F-BFDE-B6E715955A23}"/>
              </a:ext>
            </a:extLst>
          </p:cNvPr>
          <p:cNvSpPr/>
          <p:nvPr/>
        </p:nvSpPr>
        <p:spPr>
          <a:xfrm>
            <a:off x="3383730" y="3273328"/>
            <a:ext cx="168919" cy="6554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103;p14">
            <a:extLst>
              <a:ext uri="{FF2B5EF4-FFF2-40B4-BE49-F238E27FC236}">
                <a16:creationId xmlns:a16="http://schemas.microsoft.com/office/drawing/2014/main" id="{FCC87362-DEC6-D346-8797-39EB408ABCEF}"/>
              </a:ext>
            </a:extLst>
          </p:cNvPr>
          <p:cNvSpPr/>
          <p:nvPr/>
        </p:nvSpPr>
        <p:spPr>
          <a:xfrm>
            <a:off x="1670888" y="3983527"/>
            <a:ext cx="783675" cy="28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104;p14">
            <a:extLst>
              <a:ext uri="{FF2B5EF4-FFF2-40B4-BE49-F238E27FC236}">
                <a16:creationId xmlns:a16="http://schemas.microsoft.com/office/drawing/2014/main" id="{EE311CF2-2C57-2C40-8E73-FE127658BAC1}"/>
              </a:ext>
            </a:extLst>
          </p:cNvPr>
          <p:cNvSpPr txBox="1"/>
          <p:nvPr/>
        </p:nvSpPr>
        <p:spPr>
          <a:xfrm>
            <a:off x="1698943" y="3994497"/>
            <a:ext cx="726300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Experiments?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05;p14">
            <a:extLst>
              <a:ext uri="{FF2B5EF4-FFF2-40B4-BE49-F238E27FC236}">
                <a16:creationId xmlns:a16="http://schemas.microsoft.com/office/drawing/2014/main" id="{105AB04D-CD94-9143-854D-824BF452A232}"/>
              </a:ext>
            </a:extLst>
          </p:cNvPr>
          <p:cNvSpPr txBox="1"/>
          <p:nvPr/>
        </p:nvSpPr>
        <p:spPr>
          <a:xfrm>
            <a:off x="2502028" y="3482400"/>
            <a:ext cx="631661" cy="25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knowledge</a:t>
            </a:r>
            <a:endParaRPr kumimoji="0" sz="78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Google Shape;106;p14">
            <a:extLst>
              <a:ext uri="{FF2B5EF4-FFF2-40B4-BE49-F238E27FC236}">
                <a16:creationId xmlns:a16="http://schemas.microsoft.com/office/drawing/2014/main" id="{44A5AA14-95F4-3E4B-8B25-36AB70CCA9C8}"/>
              </a:ext>
            </a:extLst>
          </p:cNvPr>
          <p:cNvSpPr/>
          <p:nvPr/>
        </p:nvSpPr>
        <p:spPr>
          <a:xfrm>
            <a:off x="1914817" y="3286422"/>
            <a:ext cx="168919" cy="61239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Google Shape;107;p14">
            <a:extLst>
              <a:ext uri="{FF2B5EF4-FFF2-40B4-BE49-F238E27FC236}">
                <a16:creationId xmlns:a16="http://schemas.microsoft.com/office/drawing/2014/main" id="{1B26ECD0-CBB3-3742-88D6-8F7B6D10F8A3}"/>
              </a:ext>
            </a:extLst>
          </p:cNvPr>
          <p:cNvSpPr txBox="1"/>
          <p:nvPr/>
        </p:nvSpPr>
        <p:spPr>
          <a:xfrm>
            <a:off x="3614137" y="3435351"/>
            <a:ext cx="724196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Hundreds</a:t>
            </a:r>
            <a:endParaRPr kumimoji="0" sz="78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of years</a:t>
            </a:r>
            <a:endParaRPr kumimoji="0" sz="78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Google Shape;108;p14">
            <a:extLst>
              <a:ext uri="{FF2B5EF4-FFF2-40B4-BE49-F238E27FC236}">
                <a16:creationId xmlns:a16="http://schemas.microsoft.com/office/drawing/2014/main" id="{3B6F3204-4F61-7C4B-A62E-4F8B09211E89}"/>
              </a:ext>
            </a:extLst>
          </p:cNvPr>
          <p:cNvSpPr txBox="1"/>
          <p:nvPr/>
        </p:nvSpPr>
        <p:spPr>
          <a:xfrm>
            <a:off x="1260784" y="3435174"/>
            <a:ext cx="598526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Hundreds</a:t>
            </a:r>
            <a:endParaRPr kumimoji="0" sz="78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of years</a:t>
            </a:r>
            <a:endParaRPr kumimoji="0" sz="78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109;p14">
            <a:extLst>
              <a:ext uri="{FF2B5EF4-FFF2-40B4-BE49-F238E27FC236}">
                <a16:creationId xmlns:a16="http://schemas.microsoft.com/office/drawing/2014/main" id="{54A5B01D-B2EF-FF48-BDC8-8DC0677FDC3F}"/>
              </a:ext>
            </a:extLst>
          </p:cNvPr>
          <p:cNvSpPr txBox="1"/>
          <p:nvPr/>
        </p:nvSpPr>
        <p:spPr>
          <a:xfrm>
            <a:off x="1646533" y="2360026"/>
            <a:ext cx="2703206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110;p14">
            <a:extLst>
              <a:ext uri="{FF2B5EF4-FFF2-40B4-BE49-F238E27FC236}">
                <a16:creationId xmlns:a16="http://schemas.microsoft.com/office/drawing/2014/main" id="{59E80E4A-2E2A-AB4D-A681-9EA025B5D6D7}"/>
              </a:ext>
            </a:extLst>
          </p:cNvPr>
          <p:cNvSpPr txBox="1"/>
          <p:nvPr/>
        </p:nvSpPr>
        <p:spPr>
          <a:xfrm>
            <a:off x="1180028" y="2359152"/>
            <a:ext cx="3233630" cy="503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Scientific Progress Without Computers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(two paradigms)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7" name="Google Shape;111;p14">
            <a:extLst>
              <a:ext uri="{FF2B5EF4-FFF2-40B4-BE49-F238E27FC236}">
                <a16:creationId xmlns:a16="http://schemas.microsoft.com/office/drawing/2014/main" id="{6697AC7F-43B4-EB45-9871-BC38E725344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94139" y="3231464"/>
            <a:ext cx="870321" cy="76248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12;p14">
            <a:extLst>
              <a:ext uri="{FF2B5EF4-FFF2-40B4-BE49-F238E27FC236}">
                <a16:creationId xmlns:a16="http://schemas.microsoft.com/office/drawing/2014/main" id="{9D675326-649F-8443-9DBB-6A11FBA9F7A6}"/>
              </a:ext>
            </a:extLst>
          </p:cNvPr>
          <p:cNvSpPr/>
          <p:nvPr/>
        </p:nvSpPr>
        <p:spPr>
          <a:xfrm>
            <a:off x="4774819" y="2935421"/>
            <a:ext cx="966263" cy="28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Google Shape;113;p14">
            <a:extLst>
              <a:ext uri="{FF2B5EF4-FFF2-40B4-BE49-F238E27FC236}">
                <a16:creationId xmlns:a16="http://schemas.microsoft.com/office/drawing/2014/main" id="{647DF3B4-EC60-A64B-B00F-658EF98B6CB1}"/>
              </a:ext>
            </a:extLst>
          </p:cNvPr>
          <p:cNvSpPr txBox="1"/>
          <p:nvPr/>
        </p:nvSpPr>
        <p:spPr>
          <a:xfrm>
            <a:off x="5068894" y="2946390"/>
            <a:ext cx="642938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Experiments</a:t>
            </a:r>
            <a:endParaRPr kumimoji="0" sz="7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114;p14">
            <a:extLst>
              <a:ext uri="{FF2B5EF4-FFF2-40B4-BE49-F238E27FC236}">
                <a16:creationId xmlns:a16="http://schemas.microsoft.com/office/drawing/2014/main" id="{95ECA7D7-9FA0-D64C-B46D-A82C30ADE828}"/>
              </a:ext>
            </a:extLst>
          </p:cNvPr>
          <p:cNvSpPr/>
          <p:nvPr/>
        </p:nvSpPr>
        <p:spPr>
          <a:xfrm>
            <a:off x="6478843" y="4000529"/>
            <a:ext cx="888300" cy="25936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115;p14">
            <a:extLst>
              <a:ext uri="{FF2B5EF4-FFF2-40B4-BE49-F238E27FC236}">
                <a16:creationId xmlns:a16="http://schemas.microsoft.com/office/drawing/2014/main" id="{69C78479-1F34-D24B-97C2-AD02D97F77F9}"/>
              </a:ext>
            </a:extLst>
          </p:cNvPr>
          <p:cNvSpPr txBox="1"/>
          <p:nvPr/>
        </p:nvSpPr>
        <p:spPr>
          <a:xfrm>
            <a:off x="6508164" y="4000528"/>
            <a:ext cx="594844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Theory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116;p14">
            <a:extLst>
              <a:ext uri="{FF2B5EF4-FFF2-40B4-BE49-F238E27FC236}">
                <a16:creationId xmlns:a16="http://schemas.microsoft.com/office/drawing/2014/main" id="{BAD43916-0752-5F49-9336-69022DBB27A7}"/>
              </a:ext>
            </a:extLst>
          </p:cNvPr>
          <p:cNvSpPr/>
          <p:nvPr/>
        </p:nvSpPr>
        <p:spPr>
          <a:xfrm>
            <a:off x="5868713" y="2968918"/>
            <a:ext cx="506925" cy="2593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Google Shape;117;p14">
            <a:extLst>
              <a:ext uri="{FF2B5EF4-FFF2-40B4-BE49-F238E27FC236}">
                <a16:creationId xmlns:a16="http://schemas.microsoft.com/office/drawing/2014/main" id="{E4921296-09D1-7349-9237-5C7AD2A730E0}"/>
              </a:ext>
            </a:extLst>
          </p:cNvPr>
          <p:cNvSpPr/>
          <p:nvPr/>
        </p:nvSpPr>
        <p:spPr>
          <a:xfrm>
            <a:off x="5868713" y="4014897"/>
            <a:ext cx="506925" cy="25936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Google Shape;118;p14">
            <a:extLst>
              <a:ext uri="{FF2B5EF4-FFF2-40B4-BE49-F238E27FC236}">
                <a16:creationId xmlns:a16="http://schemas.microsoft.com/office/drawing/2014/main" id="{C159866F-8FC6-FF45-915C-CB876503C461}"/>
              </a:ext>
            </a:extLst>
          </p:cNvPr>
          <p:cNvSpPr txBox="1"/>
          <p:nvPr/>
        </p:nvSpPr>
        <p:spPr>
          <a:xfrm>
            <a:off x="5967263" y="2968918"/>
            <a:ext cx="425925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data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5" name="Google Shape;119;p14">
            <a:extLst>
              <a:ext uri="{FF2B5EF4-FFF2-40B4-BE49-F238E27FC236}">
                <a16:creationId xmlns:a16="http://schemas.microsoft.com/office/drawing/2014/main" id="{2C12B53C-0D48-A943-AF4F-F2D99AA9CE4F}"/>
              </a:ext>
            </a:extLst>
          </p:cNvPr>
          <p:cNvSpPr txBox="1"/>
          <p:nvPr/>
        </p:nvSpPr>
        <p:spPr>
          <a:xfrm>
            <a:off x="5967262" y="4023690"/>
            <a:ext cx="480605" cy="19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models</a:t>
            </a:r>
            <a:endParaRPr kumimoji="0" sz="7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6" name="Google Shape;120;p14">
            <a:extLst>
              <a:ext uri="{FF2B5EF4-FFF2-40B4-BE49-F238E27FC236}">
                <a16:creationId xmlns:a16="http://schemas.microsoft.com/office/drawing/2014/main" id="{0D276176-88AA-6E49-B8DB-B9964D0885BA}"/>
              </a:ext>
            </a:extLst>
          </p:cNvPr>
          <p:cNvSpPr/>
          <p:nvPr/>
        </p:nvSpPr>
        <p:spPr>
          <a:xfrm>
            <a:off x="6478843" y="2938473"/>
            <a:ext cx="888300" cy="25936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Google Shape;121;p14">
            <a:extLst>
              <a:ext uri="{FF2B5EF4-FFF2-40B4-BE49-F238E27FC236}">
                <a16:creationId xmlns:a16="http://schemas.microsoft.com/office/drawing/2014/main" id="{545E804B-415D-9D49-A81E-DF5B60F11F05}"/>
              </a:ext>
            </a:extLst>
          </p:cNvPr>
          <p:cNvSpPr txBox="1"/>
          <p:nvPr/>
        </p:nvSpPr>
        <p:spPr>
          <a:xfrm>
            <a:off x="6526966" y="2943346"/>
            <a:ext cx="924581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Theory?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8" name="Google Shape;122;p14">
            <a:extLst>
              <a:ext uri="{FF2B5EF4-FFF2-40B4-BE49-F238E27FC236}">
                <a16:creationId xmlns:a16="http://schemas.microsoft.com/office/drawing/2014/main" id="{0173FC45-DFA6-354B-BADF-3A7457DBAEB8}"/>
              </a:ext>
            </a:extLst>
          </p:cNvPr>
          <p:cNvSpPr/>
          <p:nvPr/>
        </p:nvSpPr>
        <p:spPr>
          <a:xfrm>
            <a:off x="6573252" y="3271472"/>
            <a:ext cx="168919" cy="6554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123;p14">
            <a:extLst>
              <a:ext uri="{FF2B5EF4-FFF2-40B4-BE49-F238E27FC236}">
                <a16:creationId xmlns:a16="http://schemas.microsoft.com/office/drawing/2014/main" id="{7F7C4CDF-E681-5444-844D-5C15A025A9BF}"/>
              </a:ext>
            </a:extLst>
          </p:cNvPr>
          <p:cNvSpPr/>
          <p:nvPr/>
        </p:nvSpPr>
        <p:spPr>
          <a:xfrm>
            <a:off x="4774820" y="4002933"/>
            <a:ext cx="990731" cy="28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124;p14">
            <a:extLst>
              <a:ext uri="{FF2B5EF4-FFF2-40B4-BE49-F238E27FC236}">
                <a16:creationId xmlns:a16="http://schemas.microsoft.com/office/drawing/2014/main" id="{2E50AC35-CE32-3D45-A02F-7D7732F22462}"/>
              </a:ext>
            </a:extLst>
          </p:cNvPr>
          <p:cNvSpPr txBox="1"/>
          <p:nvPr/>
        </p:nvSpPr>
        <p:spPr>
          <a:xfrm>
            <a:off x="4796349" y="3993090"/>
            <a:ext cx="726300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Experiments?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125;p14">
            <a:extLst>
              <a:ext uri="{FF2B5EF4-FFF2-40B4-BE49-F238E27FC236}">
                <a16:creationId xmlns:a16="http://schemas.microsoft.com/office/drawing/2014/main" id="{A8408FE6-D274-0D45-9431-211FEB8AEB75}"/>
              </a:ext>
            </a:extLst>
          </p:cNvPr>
          <p:cNvSpPr txBox="1"/>
          <p:nvPr/>
        </p:nvSpPr>
        <p:spPr>
          <a:xfrm>
            <a:off x="5825404" y="3465567"/>
            <a:ext cx="701561" cy="28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knowledge</a:t>
            </a:r>
            <a:endParaRPr kumimoji="0" sz="78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2" name="Google Shape;126;p14">
            <a:extLst>
              <a:ext uri="{FF2B5EF4-FFF2-40B4-BE49-F238E27FC236}">
                <a16:creationId xmlns:a16="http://schemas.microsoft.com/office/drawing/2014/main" id="{DD449027-F07E-B748-BF6D-CDE10C6BAD22}"/>
              </a:ext>
            </a:extLst>
          </p:cNvPr>
          <p:cNvSpPr/>
          <p:nvPr/>
        </p:nvSpPr>
        <p:spPr>
          <a:xfrm>
            <a:off x="5502175" y="3278298"/>
            <a:ext cx="168919" cy="65542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Google Shape;127;p14">
            <a:extLst>
              <a:ext uri="{FF2B5EF4-FFF2-40B4-BE49-F238E27FC236}">
                <a16:creationId xmlns:a16="http://schemas.microsoft.com/office/drawing/2014/main" id="{147120D7-12DB-C445-8D5A-00FD5B987D26}"/>
              </a:ext>
            </a:extLst>
          </p:cNvPr>
          <p:cNvSpPr txBox="1"/>
          <p:nvPr/>
        </p:nvSpPr>
        <p:spPr>
          <a:xfrm>
            <a:off x="4957478" y="2379432"/>
            <a:ext cx="2703206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4" name="Google Shape;128;p14">
            <a:extLst>
              <a:ext uri="{FF2B5EF4-FFF2-40B4-BE49-F238E27FC236}">
                <a16:creationId xmlns:a16="http://schemas.microsoft.com/office/drawing/2014/main" id="{1D5BF766-15BB-F847-B0B4-03E05A0F66C3}"/>
              </a:ext>
            </a:extLst>
          </p:cNvPr>
          <p:cNvSpPr txBox="1"/>
          <p:nvPr/>
        </p:nvSpPr>
        <p:spPr>
          <a:xfrm>
            <a:off x="4574297" y="2354851"/>
            <a:ext cx="3106350" cy="50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Scientific Progress With Computers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(four paradigms)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5" name="Google Shape;129;p14">
            <a:extLst>
              <a:ext uri="{FF2B5EF4-FFF2-40B4-BE49-F238E27FC236}">
                <a16:creationId xmlns:a16="http://schemas.microsoft.com/office/drawing/2014/main" id="{729C85B4-78F0-024A-8BDB-86C77915EE47}"/>
              </a:ext>
            </a:extLst>
          </p:cNvPr>
          <p:cNvSpPr/>
          <p:nvPr/>
        </p:nvSpPr>
        <p:spPr>
          <a:xfrm>
            <a:off x="6772356" y="3261783"/>
            <a:ext cx="594844" cy="712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288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130;p14">
            <a:extLst>
              <a:ext uri="{FF2B5EF4-FFF2-40B4-BE49-F238E27FC236}">
                <a16:creationId xmlns:a16="http://schemas.microsoft.com/office/drawing/2014/main" id="{A3BC1D8E-18EC-F24B-903A-D9C64D948264}"/>
              </a:ext>
            </a:extLst>
          </p:cNvPr>
          <p:cNvSpPr txBox="1"/>
          <p:nvPr/>
        </p:nvSpPr>
        <p:spPr>
          <a:xfrm>
            <a:off x="6785518" y="3254274"/>
            <a:ext cx="642938" cy="38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Implicit Models (AI)</a:t>
            </a: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7" name="Google Shape;131;p14">
            <a:extLst>
              <a:ext uri="{FF2B5EF4-FFF2-40B4-BE49-F238E27FC236}">
                <a16:creationId xmlns:a16="http://schemas.microsoft.com/office/drawing/2014/main" id="{D8AA26C7-E1F2-7440-867B-605CB0654C2E}"/>
              </a:ext>
            </a:extLst>
          </p:cNvPr>
          <p:cNvSpPr txBox="1"/>
          <p:nvPr/>
        </p:nvSpPr>
        <p:spPr>
          <a:xfrm>
            <a:off x="7475016" y="3263725"/>
            <a:ext cx="921638" cy="48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Time depend on computational resources</a:t>
            </a:r>
            <a:endParaRPr kumimoji="0" sz="788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8" name="Google Shape;132;p14">
            <a:extLst>
              <a:ext uri="{FF2B5EF4-FFF2-40B4-BE49-F238E27FC236}">
                <a16:creationId xmlns:a16="http://schemas.microsoft.com/office/drawing/2014/main" id="{567D331B-DAF1-1F45-A257-6AE96055DA14}"/>
              </a:ext>
            </a:extLst>
          </p:cNvPr>
          <p:cNvSpPr/>
          <p:nvPr/>
        </p:nvSpPr>
        <p:spPr>
          <a:xfrm>
            <a:off x="4774819" y="3293495"/>
            <a:ext cx="642938" cy="63331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844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Google Shape;133;p14">
            <a:extLst>
              <a:ext uri="{FF2B5EF4-FFF2-40B4-BE49-F238E27FC236}">
                <a16:creationId xmlns:a16="http://schemas.microsoft.com/office/drawing/2014/main" id="{5AA1BB81-79CC-F945-82A8-DBA0B7F66523}"/>
              </a:ext>
            </a:extLst>
          </p:cNvPr>
          <p:cNvSpPr txBox="1"/>
          <p:nvPr/>
        </p:nvSpPr>
        <p:spPr>
          <a:xfrm>
            <a:off x="4774819" y="3586290"/>
            <a:ext cx="642938" cy="38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8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Virtual Exp. Simulations</a:t>
            </a:r>
            <a:endParaRPr kumimoji="0" sz="7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0" name="Google Shape;134;p14">
            <a:extLst>
              <a:ext uri="{FF2B5EF4-FFF2-40B4-BE49-F238E27FC236}">
                <a16:creationId xmlns:a16="http://schemas.microsoft.com/office/drawing/2014/main" id="{1CDD3AB1-B781-5D4A-A3F3-44D54312035E}"/>
              </a:ext>
            </a:extLst>
          </p:cNvPr>
          <p:cNvSpPr txBox="1"/>
          <p:nvPr/>
        </p:nvSpPr>
        <p:spPr>
          <a:xfrm>
            <a:off x="764931" y="4541991"/>
            <a:ext cx="7631723" cy="76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68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HPC &amp; Data Processing are a knowledge accelerator: the more the better!</a:t>
            </a: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progress of modern scientific research itself leads to an ever-increasing need for computational capacity as an inevitable consequence.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sz="16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49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4">
            <a:extLst>
              <a:ext uri="{FF2B5EF4-FFF2-40B4-BE49-F238E27FC236}">
                <a16:creationId xmlns:a16="http://schemas.microsoft.com/office/drawing/2014/main" id="{D607DC2A-A1F5-8142-B902-8645CA120F6E}"/>
              </a:ext>
            </a:extLst>
          </p:cNvPr>
          <p:cNvSpPr/>
          <p:nvPr/>
        </p:nvSpPr>
        <p:spPr>
          <a:xfrm>
            <a:off x="611560" y="833786"/>
            <a:ext cx="8352927" cy="983340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Leonardo </a:t>
            </a:r>
            <a:r>
              <a:rPr kumimoji="0" lang="en-GB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EuroHPC</a:t>
            </a: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pre-</a:t>
            </a:r>
            <a:r>
              <a:rPr kumimoji="0" lang="en-GB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exascale</a:t>
            </a:r>
            <a:endParaRPr kumimoji="0" lang="en-GB" sz="33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Partnership</a:t>
            </a:r>
            <a:endParaRPr kumimoji="0" lang="it-IT" sz="33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magine 67">
            <a:extLst>
              <a:ext uri="{FF2B5EF4-FFF2-40B4-BE49-F238E27FC236}">
                <a16:creationId xmlns:a16="http://schemas.microsoft.com/office/drawing/2014/main" id="{FE708954-30A0-4C4B-9B03-173F82029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80" y="2460167"/>
            <a:ext cx="1136929" cy="666170"/>
          </a:xfrm>
          <a:prstGeom prst="rect">
            <a:avLst/>
          </a:prstGeom>
        </p:spPr>
      </p:pic>
      <p:pic>
        <p:nvPicPr>
          <p:cNvPr id="9" name="Picture 2" descr="Risultati immagini per logo sissa">
            <a:extLst>
              <a:ext uri="{FF2B5EF4-FFF2-40B4-BE49-F238E27FC236}">
                <a16:creationId xmlns:a16="http://schemas.microsoft.com/office/drawing/2014/main" id="{49477418-035E-5242-A934-96FFB360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874" y="2160993"/>
            <a:ext cx="918619" cy="9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7">
            <a:extLst>
              <a:ext uri="{FF2B5EF4-FFF2-40B4-BE49-F238E27FC236}">
                <a16:creationId xmlns:a16="http://schemas.microsoft.com/office/drawing/2014/main" id="{7B53637F-295A-6A46-AB22-CCBDD4571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151" y="3036006"/>
            <a:ext cx="768786" cy="236732"/>
          </a:xfrm>
          <a:prstGeom prst="rect">
            <a:avLst/>
          </a:prstGeom>
        </p:spPr>
      </p:pic>
      <p:sp>
        <p:nvSpPr>
          <p:cNvPr id="11" name="CasellaDiTesto 8">
            <a:extLst>
              <a:ext uri="{FF2B5EF4-FFF2-40B4-BE49-F238E27FC236}">
                <a16:creationId xmlns:a16="http://schemas.microsoft.com/office/drawing/2014/main" id="{309DD6FA-2A6C-F643-B573-EDD88930B047}"/>
              </a:ext>
            </a:extLst>
          </p:cNvPr>
          <p:cNvSpPr txBox="1"/>
          <p:nvPr/>
        </p:nvSpPr>
        <p:spPr>
          <a:xfrm>
            <a:off x="6186365" y="3064215"/>
            <a:ext cx="998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SISSA - ISAS</a:t>
            </a:r>
          </a:p>
        </p:txBody>
      </p:sp>
      <p:pic>
        <p:nvPicPr>
          <p:cNvPr id="12" name="Immagine 76" descr="logo-new_Cineca.png">
            <a:extLst>
              <a:ext uri="{FF2B5EF4-FFF2-40B4-BE49-F238E27FC236}">
                <a16:creationId xmlns:a16="http://schemas.microsoft.com/office/drawing/2014/main" id="{EE63B7B7-5787-0346-B7FE-D96CFCECB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753" y="3553320"/>
            <a:ext cx="772448" cy="834610"/>
          </a:xfrm>
          <a:prstGeom prst="rect">
            <a:avLst/>
          </a:prstGeom>
        </p:spPr>
      </p:pic>
      <p:pic>
        <p:nvPicPr>
          <p:cNvPr id="13" name="Picture 8" descr="https://iccamerano.edu.it/wp-content/uploads/2017/10/logo-miur.jpg">
            <a:extLst>
              <a:ext uri="{FF2B5EF4-FFF2-40B4-BE49-F238E27FC236}">
                <a16:creationId xmlns:a16="http://schemas.microsoft.com/office/drawing/2014/main" id="{E2DCF01F-D6BE-2C43-B158-08B817A83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07" y="1883696"/>
            <a:ext cx="889550" cy="10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36FA80-BF2B-4D4D-9C9F-06C6D1C9EB2D}"/>
              </a:ext>
            </a:extLst>
          </p:cNvPr>
          <p:cNvSpPr txBox="1"/>
          <p:nvPr/>
        </p:nvSpPr>
        <p:spPr>
          <a:xfrm>
            <a:off x="344174" y="4665866"/>
            <a:ext cx="8417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Consortium (Slovenia,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Hungary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Slovakia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Austria)</a:t>
            </a:r>
          </a:p>
        </p:txBody>
      </p:sp>
    </p:spTree>
    <p:extLst>
      <p:ext uri="{BB962C8B-B14F-4D97-AF65-F5344CB8AC3E}">
        <p14:creationId xmlns:p14="http://schemas.microsoft.com/office/powerpoint/2010/main" val="14458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0CD2FF-DA8E-47FC-B5DF-1F4FFA05892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8810" y="1541277"/>
            <a:ext cx="2729865" cy="33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246E75-3466-43D8-9AF3-3236C26B54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3199402" cy="4751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721F16-4199-44BA-BE59-2DBF2DFEF93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266290" y="2002686"/>
            <a:ext cx="2455819" cy="82909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4264AC80-F26F-4119-8979-95D803A9A264}"/>
              </a:ext>
            </a:extLst>
          </p:cNvPr>
          <p:cNvSpPr/>
          <p:nvPr/>
        </p:nvSpPr>
        <p:spPr>
          <a:xfrm>
            <a:off x="2013741" y="2831780"/>
            <a:ext cx="505098" cy="10570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550CED7-EC1B-4767-8AA8-DB2F50948A9C}"/>
              </a:ext>
            </a:extLst>
          </p:cNvPr>
          <p:cNvSpPr/>
          <p:nvPr/>
        </p:nvSpPr>
        <p:spPr>
          <a:xfrm>
            <a:off x="943053" y="2817310"/>
            <a:ext cx="1044561" cy="10570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11">
            <a:extLst>
              <a:ext uri="{FF2B5EF4-FFF2-40B4-BE49-F238E27FC236}">
                <a16:creationId xmlns:a16="http://schemas.microsoft.com/office/drawing/2014/main" id="{EDFD0F62-C142-4581-BD20-7E2B21842DE9}"/>
              </a:ext>
            </a:extLst>
          </p:cNvPr>
          <p:cNvSpPr txBox="1"/>
          <p:nvPr/>
        </p:nvSpPr>
        <p:spPr>
          <a:xfrm>
            <a:off x="1028812" y="3099959"/>
            <a:ext cx="9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ECMWF</a:t>
            </a:r>
          </a:p>
        </p:txBody>
      </p:sp>
      <p:sp>
        <p:nvSpPr>
          <p:cNvPr id="12" name="CasellaDiTesto 22">
            <a:extLst>
              <a:ext uri="{FF2B5EF4-FFF2-40B4-BE49-F238E27FC236}">
                <a16:creationId xmlns:a16="http://schemas.microsoft.com/office/drawing/2014/main" id="{BEAD6F97-7A5F-416A-B4CB-462A40F82D7B}"/>
              </a:ext>
            </a:extLst>
          </p:cNvPr>
          <p:cNvSpPr txBox="1"/>
          <p:nvPr/>
        </p:nvSpPr>
        <p:spPr>
          <a:xfrm>
            <a:off x="7304525" y="1856554"/>
            <a:ext cx="1697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Computer Rooms </a:t>
            </a:r>
          </a:p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10MW (2020) </a:t>
            </a:r>
          </a:p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20MW (2023)</a:t>
            </a:r>
          </a:p>
        </p:txBody>
      </p:sp>
      <p:sp>
        <p:nvSpPr>
          <p:cNvPr id="13" name="CasellaDiTesto 23">
            <a:extLst>
              <a:ext uri="{FF2B5EF4-FFF2-40B4-BE49-F238E27FC236}">
                <a16:creationId xmlns:a16="http://schemas.microsoft.com/office/drawing/2014/main" id="{E5D5FB78-EB80-4CF8-A17D-6C3FA8D62DD8}"/>
              </a:ext>
            </a:extLst>
          </p:cNvPr>
          <p:cNvSpPr txBox="1"/>
          <p:nvPr/>
        </p:nvSpPr>
        <p:spPr>
          <a:xfrm>
            <a:off x="7355876" y="3947852"/>
            <a:ext cx="159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 &lt; 1.1</a:t>
            </a:r>
          </a:p>
        </p:txBody>
      </p:sp>
      <p:pic>
        <p:nvPicPr>
          <p:cNvPr id="16" name="Picture 4" descr="bologna_mantabacch4">
            <a:extLst>
              <a:ext uri="{FF2B5EF4-FFF2-40B4-BE49-F238E27FC236}">
                <a16:creationId xmlns:a16="http://schemas.microsoft.com/office/drawing/2014/main" id="{7B72D885-DCE2-4C34-97B5-5267D3AD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6" y="4683978"/>
            <a:ext cx="3828892" cy="175533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8DDF93-89F2-4CCF-B039-A86908C308C1}"/>
              </a:ext>
            </a:extLst>
          </p:cNvPr>
          <p:cNvSpPr txBox="1">
            <a:spLocks/>
          </p:cNvSpPr>
          <p:nvPr/>
        </p:nvSpPr>
        <p:spPr>
          <a:xfrm>
            <a:off x="888206" y="207122"/>
            <a:ext cx="7367588" cy="143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Leonardo Supercomputer @ Bologna Science Park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250-300PFlops (10^15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Flops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/sec)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Top 3 system in the world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96BA551-FCEF-4B1B-ABF4-538341125E51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266290" y="3888817"/>
            <a:ext cx="2455819" cy="18521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80A84201-5B93-CD4F-858F-AA1B1731A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830" y="5963486"/>
            <a:ext cx="2285078" cy="8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39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F618-1FCE-7646-B7C2-30D5D6C8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4472C4"/>
                </a:solidFill>
              </a:rPr>
              <a:t>Leonardo concept</a:t>
            </a:r>
            <a:endParaRPr lang="it-IT" dirty="0"/>
          </a:p>
        </p:txBody>
      </p:sp>
      <p:sp>
        <p:nvSpPr>
          <p:cNvPr id="15" name="Google Shape;127;p14">
            <a:extLst>
              <a:ext uri="{FF2B5EF4-FFF2-40B4-BE49-F238E27FC236}">
                <a16:creationId xmlns:a16="http://schemas.microsoft.com/office/drawing/2014/main" id="{0F711C05-8C1D-DF47-AE7F-731EE9FD3BA1}"/>
              </a:ext>
            </a:extLst>
          </p:cNvPr>
          <p:cNvSpPr txBox="1"/>
          <p:nvPr/>
        </p:nvSpPr>
        <p:spPr>
          <a:xfrm>
            <a:off x="2706256" y="1885241"/>
            <a:ext cx="2703206" cy="31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" name="Tabella 4">
            <a:extLst>
              <a:ext uri="{FF2B5EF4-FFF2-40B4-BE49-F238E27FC236}">
                <a16:creationId xmlns:a16="http://schemas.microsoft.com/office/drawing/2014/main" id="{ACE4DFCC-6E8C-654F-901A-547072988C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27784" y="4556818"/>
          <a:ext cx="4569143" cy="1985004"/>
        </p:xfrm>
        <a:graphic>
          <a:graphicData uri="http://schemas.openxmlformats.org/drawingml/2006/table">
            <a:tbl>
              <a:tblPr firstRow="1" firstCol="1" bandRow="1"/>
              <a:tblGrid>
                <a:gridCol w="2189686">
                  <a:extLst>
                    <a:ext uri="{9D8B030D-6E8A-4147-A177-3AD203B41FA5}">
                      <a16:colId xmlns:a16="http://schemas.microsoft.com/office/drawing/2014/main" val="1074997205"/>
                    </a:ext>
                  </a:extLst>
                </a:gridCol>
                <a:gridCol w="2379457">
                  <a:extLst>
                    <a:ext uri="{9D8B030D-6E8A-4147-A177-3AD203B41FA5}">
                      <a16:colId xmlns:a16="http://schemas.microsoft.com/office/drawing/2014/main" val="2146104776"/>
                    </a:ext>
                  </a:extLst>
                </a:gridCol>
              </a:tblGrid>
              <a:tr h="179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System name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Leonardo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283578"/>
                  </a:ext>
                </a:extLst>
              </a:tr>
              <a:tr h="179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Modules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 (booster, general purpose, data centric) 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19207"/>
                  </a:ext>
                </a:extLst>
              </a:tr>
              <a:tr h="179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Number of computing nodes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5000 (3500+500+1000)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250069"/>
                  </a:ext>
                </a:extLst>
              </a:tr>
              <a:tr h="2192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Storage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Capacity: 150 PB, bandwidth: 1 TB/s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328121"/>
                  </a:ext>
                </a:extLst>
              </a:tr>
              <a:tr h="179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HPL Targeted Performance (peak)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150-180 PFlops (210-250 PFlops); Top 3 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005205"/>
                  </a:ext>
                </a:extLst>
              </a:tr>
              <a:tr h="179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HPCG Targeted Performance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2.8-3.3 PFlops; Top 3 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44112"/>
                  </a:ext>
                </a:extLst>
              </a:tr>
              <a:tr h="179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I/O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≥ 150 PB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51618"/>
                  </a:ext>
                </a:extLst>
              </a:tr>
              <a:tr h="179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Interconnection Bandwidth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≥ 200 Gb/s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690989"/>
                  </a:ext>
                </a:extLst>
              </a:tr>
              <a:tr h="354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Estimated Power consumption (after PUE)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8-9 MW (8.8-9.9 MW)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165403"/>
                  </a:ext>
                </a:extLst>
              </a:tr>
            </a:tbl>
          </a:graphicData>
        </a:graphic>
      </p:graphicFrame>
      <p:sp>
        <p:nvSpPr>
          <p:cNvPr id="19" name="Rettangolo arrotondato 1">
            <a:extLst>
              <a:ext uri="{FF2B5EF4-FFF2-40B4-BE49-F238E27FC236}">
                <a16:creationId xmlns:a16="http://schemas.microsoft.com/office/drawing/2014/main" id="{1A30BC8D-5BDF-C747-B71A-5C96A1B6B319}"/>
              </a:ext>
            </a:extLst>
          </p:cNvPr>
          <p:cNvSpPr/>
          <p:nvPr/>
        </p:nvSpPr>
        <p:spPr>
          <a:xfrm>
            <a:off x="2771800" y="1436063"/>
            <a:ext cx="3975787" cy="2810107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exascale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ttangolo arrotondato 3">
            <a:extLst>
              <a:ext uri="{FF2B5EF4-FFF2-40B4-BE49-F238E27FC236}">
                <a16:creationId xmlns:a16="http://schemas.microsoft.com/office/drawing/2014/main" id="{98C7A1E6-59EF-7C43-9506-5906198FAC0F}"/>
              </a:ext>
            </a:extLst>
          </p:cNvPr>
          <p:cNvSpPr/>
          <p:nvPr/>
        </p:nvSpPr>
        <p:spPr>
          <a:xfrm>
            <a:off x="2873744" y="2688926"/>
            <a:ext cx="1135231" cy="1205758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Booster</a:t>
            </a:r>
          </a:p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3500 nodes</a:t>
            </a:r>
          </a:p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4GPUxnode</a:t>
            </a:r>
          </a:p>
        </p:txBody>
      </p:sp>
      <p:sp>
        <p:nvSpPr>
          <p:cNvPr id="21" name="Rettangolo arrotondato 9">
            <a:extLst>
              <a:ext uri="{FF2B5EF4-FFF2-40B4-BE49-F238E27FC236}">
                <a16:creationId xmlns:a16="http://schemas.microsoft.com/office/drawing/2014/main" id="{5F9C22AF-144E-A049-831C-D2A3424A9CE9}"/>
              </a:ext>
            </a:extLst>
          </p:cNvPr>
          <p:cNvSpPr/>
          <p:nvPr/>
        </p:nvSpPr>
        <p:spPr>
          <a:xfrm>
            <a:off x="4074519" y="2663973"/>
            <a:ext cx="1194170" cy="1230710"/>
          </a:xfrm>
          <a:prstGeom prst="round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Purpose</a:t>
            </a:r>
          </a:p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nodes</a:t>
            </a:r>
          </a:p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core count</a:t>
            </a:r>
          </a:p>
        </p:txBody>
      </p:sp>
      <p:sp>
        <p:nvSpPr>
          <p:cNvPr id="22" name="Rettangolo arrotondato 10">
            <a:extLst>
              <a:ext uri="{FF2B5EF4-FFF2-40B4-BE49-F238E27FC236}">
                <a16:creationId xmlns:a16="http://schemas.microsoft.com/office/drawing/2014/main" id="{1D9A6A85-19E0-B047-A80E-484E1E023549}"/>
              </a:ext>
            </a:extLst>
          </p:cNvPr>
          <p:cNvSpPr/>
          <p:nvPr/>
        </p:nvSpPr>
        <p:spPr>
          <a:xfrm>
            <a:off x="5388240" y="2663973"/>
            <a:ext cx="1026071" cy="1211185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Centric</a:t>
            </a:r>
          </a:p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nodes</a:t>
            </a:r>
          </a:p>
          <a:p>
            <a:pPr marL="0" marR="0" lvl="0" indent="0" algn="ct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mem</a:t>
            </a:r>
          </a:p>
        </p:txBody>
      </p:sp>
      <p:sp>
        <p:nvSpPr>
          <p:cNvPr id="23" name="CasellaDiTesto 11">
            <a:extLst>
              <a:ext uri="{FF2B5EF4-FFF2-40B4-BE49-F238E27FC236}">
                <a16:creationId xmlns:a16="http://schemas.microsoft.com/office/drawing/2014/main" id="{6CFF486A-E49C-AD44-9DC3-6B467AB20BF5}"/>
              </a:ext>
            </a:extLst>
          </p:cNvPr>
          <p:cNvSpPr txBox="1"/>
          <p:nvPr/>
        </p:nvSpPr>
        <p:spPr>
          <a:xfrm>
            <a:off x="4008974" y="1943901"/>
            <a:ext cx="15446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8MW hot-water DLC +</a:t>
            </a:r>
          </a:p>
          <a:p>
            <a:pPr marL="0" marR="0" lvl="0" indent="0" algn="l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2MW Air cooled</a:t>
            </a:r>
          </a:p>
          <a:p>
            <a:pPr marL="0" marR="0" lvl="0" indent="0" algn="l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1000 m^2</a:t>
            </a:r>
          </a:p>
        </p:txBody>
      </p:sp>
    </p:spTree>
    <p:extLst>
      <p:ext uri="{BB962C8B-B14F-4D97-AF65-F5344CB8AC3E}">
        <p14:creationId xmlns:p14="http://schemas.microsoft.com/office/powerpoint/2010/main" val="162549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2196727" y="3004457"/>
            <a:ext cx="4771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What about applications</a:t>
            </a:r>
          </a:p>
          <a:p>
            <a:pPr algn="ctr"/>
            <a:r>
              <a:rPr lang="en-GB" sz="3600" dirty="0"/>
              <a:t>The experience of </a:t>
            </a:r>
            <a:r>
              <a:rPr lang="en-GB" sz="3600" dirty="0" err="1"/>
              <a:t>MaX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343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Consideration</a:t>
            </a:r>
          </a:p>
        </p:txBody>
      </p:sp>
      <p:sp>
        <p:nvSpPr>
          <p:cNvPr id="4" name="CasellaDiTesto 2"/>
          <p:cNvSpPr txBox="1"/>
          <p:nvPr/>
        </p:nvSpPr>
        <p:spPr>
          <a:xfrm>
            <a:off x="811530" y="1773571"/>
            <a:ext cx="734377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50C2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Exascale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50C2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 is not (only) about scalability and Flops performance!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In an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exascale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 machine there will be 10^9 FPUs, bring data in and out will be the main challenge.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10^4 nodes, but 10^5 FPUs inside the nodes!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50C2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There is no silver bullet (so far)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heterogeneity is here to stay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deeper memory hierarchies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-359" y="6550223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Carlo Cavazzoni</a:t>
            </a:r>
          </a:p>
        </p:txBody>
      </p:sp>
    </p:spTree>
    <p:extLst>
      <p:ext uri="{BB962C8B-B14F-4D97-AF65-F5344CB8AC3E}">
        <p14:creationId xmlns:p14="http://schemas.microsoft.com/office/powerpoint/2010/main" val="3452529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concerns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4294967295"/>
          </p:nvPr>
        </p:nvSpPr>
        <p:spPr>
          <a:xfrm>
            <a:off x="678476" y="1616433"/>
            <a:ext cx="7886700" cy="20669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From GPU to specialized core (tensor core)</a:t>
            </a:r>
          </a:p>
          <a:p>
            <a:r>
              <a:rPr lang="en-GB" dirty="0"/>
              <a:t>Specialized memory module HBM</a:t>
            </a:r>
          </a:p>
          <a:p>
            <a:r>
              <a:rPr lang="en-GB" dirty="0"/>
              <a:t>Specialized non volatile memory NVRAM</a:t>
            </a:r>
          </a:p>
        </p:txBody>
      </p:sp>
      <p:sp>
        <p:nvSpPr>
          <p:cNvPr id="5" name="Segnaposto testo 2"/>
          <p:cNvSpPr txBox="1">
            <a:spLocks/>
          </p:cNvSpPr>
          <p:nvPr/>
        </p:nvSpPr>
        <p:spPr>
          <a:xfrm>
            <a:off x="524147" y="3777184"/>
            <a:ext cx="7886700" cy="1607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dirty="0"/>
              <a:t>Refactor code to better fit architectures with specialized HW</a:t>
            </a:r>
          </a:p>
          <a:p>
            <a:r>
              <a:rPr lang="en-GB" dirty="0"/>
              <a:t>Avoiding WRONG TURN! </a:t>
            </a:r>
          </a:p>
        </p:txBody>
      </p:sp>
    </p:spTree>
    <p:extLst>
      <p:ext uri="{BB962C8B-B14F-4D97-AF65-F5344CB8AC3E}">
        <p14:creationId xmlns:p14="http://schemas.microsoft.com/office/powerpoint/2010/main" val="2870919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Paradigm and co-design 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628650" y="1982911"/>
            <a:ext cx="431516" cy="355485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App workflow</a:t>
            </a:r>
          </a:p>
        </p:txBody>
      </p:sp>
      <p:sp>
        <p:nvSpPr>
          <p:cNvPr id="5" name="Rettangolo 4"/>
          <p:cNvSpPr/>
          <p:nvPr/>
        </p:nvSpPr>
        <p:spPr>
          <a:xfrm>
            <a:off x="1469204" y="2044556"/>
            <a:ext cx="1089060" cy="462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latency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69203" y="2577101"/>
            <a:ext cx="1089061" cy="10291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throughput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69203" y="4006917"/>
            <a:ext cx="1089060" cy="462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latency</a:t>
            </a:r>
          </a:p>
        </p:txBody>
      </p:sp>
      <p:sp>
        <p:nvSpPr>
          <p:cNvPr id="9" name="Rettangolo 8"/>
          <p:cNvSpPr/>
          <p:nvPr/>
        </p:nvSpPr>
        <p:spPr>
          <a:xfrm>
            <a:off x="1469202" y="4561722"/>
            <a:ext cx="1089061" cy="10291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throughput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097676" y="2677322"/>
            <a:ext cx="1089060" cy="462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Latency code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097675" y="3245775"/>
            <a:ext cx="1089061" cy="10291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Throughput code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98308" y="1404043"/>
            <a:ext cx="263084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dirty="0"/>
              <a:t>Identify latency and throughput</a:t>
            </a:r>
          </a:p>
          <a:p>
            <a:pPr algn="ctr"/>
            <a:r>
              <a:rPr lang="en-GB" dirty="0"/>
              <a:t>sub/module/class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177027" y="2044556"/>
            <a:ext cx="92044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dirty="0"/>
              <a:t>Re-factor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469202" y="3698697"/>
            <a:ext cx="1089060" cy="2311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comm</a:t>
            </a:r>
            <a:endParaRPr lang="en-GB" dirty="0"/>
          </a:p>
        </p:txBody>
      </p:sp>
      <p:sp>
        <p:nvSpPr>
          <p:cNvPr id="15" name="Freccia a destra 14"/>
          <p:cNvSpPr/>
          <p:nvPr/>
        </p:nvSpPr>
        <p:spPr>
          <a:xfrm>
            <a:off x="3113070" y="3139659"/>
            <a:ext cx="708917" cy="559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a destra 15"/>
          <p:cNvSpPr/>
          <p:nvPr/>
        </p:nvSpPr>
        <p:spPr>
          <a:xfrm>
            <a:off x="5595773" y="3122487"/>
            <a:ext cx="1347287" cy="559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5"/>
          <a:stretch/>
        </p:blipFill>
        <p:spPr>
          <a:xfrm>
            <a:off x="2749617" y="5163700"/>
            <a:ext cx="4788934" cy="1648062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5135304" y="5496842"/>
            <a:ext cx="166162" cy="1275532"/>
          </a:xfrm>
          <a:prstGeom prst="rect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18"/>
          <p:cNvSpPr/>
          <p:nvPr/>
        </p:nvSpPr>
        <p:spPr>
          <a:xfrm>
            <a:off x="4977922" y="5496842"/>
            <a:ext cx="116285" cy="1275532"/>
          </a:xfrm>
          <a:prstGeom prst="rect">
            <a:avLst/>
          </a:prstGeom>
          <a:noFill/>
          <a:ln w="444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19"/>
          <p:cNvSpPr/>
          <p:nvPr/>
        </p:nvSpPr>
        <p:spPr>
          <a:xfrm>
            <a:off x="5344569" y="5496842"/>
            <a:ext cx="425865" cy="1275532"/>
          </a:xfrm>
          <a:prstGeom prst="rect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Risultati immagini per intel k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270" y="1983972"/>
            <a:ext cx="1179614" cy="6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7626129" y="2677318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knl</a:t>
            </a:r>
            <a:endParaRPr lang="en-GB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261138" y="1502134"/>
            <a:ext cx="108074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dirty="0"/>
              <a:t>Map to HW</a:t>
            </a:r>
          </a:p>
        </p:txBody>
      </p:sp>
      <p:pic>
        <p:nvPicPr>
          <p:cNvPr id="1028" name="Picture 4" descr="Risultati immagini per volta gp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52" y="4031673"/>
            <a:ext cx="1356179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/>
          <p:cNvSpPr txBox="1"/>
          <p:nvPr/>
        </p:nvSpPr>
        <p:spPr>
          <a:xfrm>
            <a:off x="7194617" y="4793673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Heterogeneus</a:t>
            </a:r>
            <a:endParaRPr lang="en-GB" dirty="0"/>
          </a:p>
        </p:txBody>
      </p:sp>
      <p:sp>
        <p:nvSpPr>
          <p:cNvPr id="26" name="Rettangolo 25"/>
          <p:cNvSpPr/>
          <p:nvPr/>
        </p:nvSpPr>
        <p:spPr>
          <a:xfrm>
            <a:off x="7211560" y="3466671"/>
            <a:ext cx="1291427" cy="462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host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70434" y="3637782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Map and </a:t>
            </a:r>
          </a:p>
          <a:p>
            <a:r>
              <a:rPr lang="en-GB" dirty="0"/>
              <a:t>Overlap</a:t>
            </a:r>
          </a:p>
        </p:txBody>
      </p:sp>
    </p:spTree>
    <p:extLst>
      <p:ext uri="{BB962C8B-B14F-4D97-AF65-F5344CB8AC3E}">
        <p14:creationId xmlns:p14="http://schemas.microsoft.com/office/powerpoint/2010/main" val="1805597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7"/>
          <p:cNvSpPr txBox="1">
            <a:spLocks noGrp="1"/>
          </p:cNvSpPr>
          <p:nvPr>
            <p:ph type="title"/>
          </p:nvPr>
        </p:nvSpPr>
        <p:spPr>
          <a:xfrm>
            <a:off x="638994" y="-99392"/>
            <a:ext cx="7886700" cy="909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Arial"/>
              <a:buNone/>
            </a:pPr>
            <a:r>
              <a:rPr lang="it-IT" dirty="0"/>
              <a:t>Co-design </a:t>
            </a:r>
            <a:r>
              <a:rPr lang="it-IT" dirty="0" err="1"/>
              <a:t>cycle</a:t>
            </a:r>
            <a:endParaRPr lang="it-IT" sz="32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90" y="1356062"/>
            <a:ext cx="8184219" cy="45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5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/>
          <a:stretch>
            <a:fillRect/>
          </a:stretch>
        </p:blipFill>
        <p:spPr bwMode="auto">
          <a:xfrm>
            <a:off x="395288" y="765175"/>
            <a:ext cx="820261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3"/>
          <p:cNvSpPr/>
          <p:nvPr/>
        </p:nvSpPr>
        <p:spPr>
          <a:xfrm rot="20258682">
            <a:off x="4997450" y="3971925"/>
            <a:ext cx="360363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Freccia in giù 4"/>
          <p:cNvSpPr/>
          <p:nvPr/>
        </p:nvSpPr>
        <p:spPr>
          <a:xfrm rot="1344176">
            <a:off x="3557588" y="3971925"/>
            <a:ext cx="360362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443663" y="4365625"/>
            <a:ext cx="18383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/>
                <a:sym typeface="Arial"/>
              </a:rPr>
              <a:t>QE - Libraries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16238" y="4695825"/>
            <a:ext cx="10810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/>
                <a:sym typeface="Arial"/>
              </a:rPr>
              <a:t>FFTXlib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37895" name="CasellaDiTesto 7"/>
          <p:cNvSpPr txBox="1">
            <a:spLocks noChangeArrowheads="1"/>
          </p:cNvSpPr>
          <p:nvPr/>
        </p:nvSpPr>
        <p:spPr bwMode="auto">
          <a:xfrm>
            <a:off x="1403350" y="188913"/>
            <a:ext cx="5761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Beyond Modularization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984750" y="4695825"/>
            <a:ext cx="955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/>
                <a:sym typeface="Arial"/>
              </a:rPr>
              <a:t>LAXlib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10" name="Nuvola 9"/>
          <p:cNvSpPr/>
          <p:nvPr/>
        </p:nvSpPr>
        <p:spPr>
          <a:xfrm>
            <a:off x="2124075" y="5373688"/>
            <a:ext cx="4103688" cy="13398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Other codes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6948488" y="5516563"/>
            <a:ext cx="1439862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Mini-app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Separation of concerns</a:t>
            </a:r>
          </a:p>
        </p:txBody>
      </p:sp>
    </p:spTree>
    <p:extLst>
      <p:ext uri="{BB962C8B-B14F-4D97-AF65-F5344CB8AC3E}">
        <p14:creationId xmlns:p14="http://schemas.microsoft.com/office/powerpoint/2010/main" val="3896392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F4FC-34E5-D943-818A-E16E5406F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mixed-precision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2A5E73-4B9A-434E-AEA2-62B66B4AE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599"/>
            <a:ext cx="7886700" cy="4560198"/>
          </a:xfrm>
        </p:spPr>
        <p:txBody>
          <a:bodyPr/>
          <a:lstStyle/>
          <a:p>
            <a:pPr marL="285750" indent="-285750"/>
            <a:r>
              <a:rPr lang="en-US" sz="2000" dirty="0"/>
              <a:t>Iterative solvers that converge smoothly.</a:t>
            </a:r>
          </a:p>
          <a:p>
            <a:pPr marL="511175" lvl="1" indent="-285750"/>
            <a:r>
              <a:rPr lang="en-US" sz="1800" dirty="0"/>
              <a:t>For coupled-cluster methods (CC), iterate with float32 until converged, promote to float64 and then iterate to desired convergence.  This achieves ~90% of float32 performance with same accuracy as using float64 from the outset.</a:t>
            </a:r>
            <a:br>
              <a:rPr lang="en-US" sz="1800" dirty="0"/>
            </a:br>
            <a:r>
              <a:rPr lang="en-US" sz="1800" i="1" dirty="0"/>
              <a:t>This is easy with C++ templates but can be done in any language by compiling twice.</a:t>
            </a:r>
          </a:p>
          <a:p>
            <a:pPr marL="285750" indent="-285750"/>
            <a:r>
              <a:rPr lang="en-US" sz="2000" dirty="0"/>
              <a:t>Methods where sorting input data leads to stable summation.</a:t>
            </a:r>
          </a:p>
          <a:p>
            <a:pPr marL="511175" lvl="1" indent="-285750"/>
            <a:r>
              <a:rPr lang="en-US" sz="1800" dirty="0"/>
              <a:t>See papers by Todd Martinez and coworkers on DFT and TDDFT on GPUs for details.</a:t>
            </a:r>
          </a:p>
          <a:p>
            <a:pPr marL="285750" indent="-285750"/>
            <a:r>
              <a:rPr lang="en-US" sz="2000" dirty="0"/>
              <a:t>Truncation error in methods corresponding to smooth integrals tend to be small.</a:t>
            </a:r>
          </a:p>
          <a:p>
            <a:pPr marL="511175" lvl="1" indent="-285750"/>
            <a:r>
              <a:rPr lang="en-US" sz="1800" dirty="0"/>
              <a:t>Perturbative triples portion of CCSD(T) sums a huge number of small terms to a scalar.  As long as the summation is done into float64, the intermediates can be computed with float32 at a tolerable loss of accuracy.  (implemented in NWChem)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D5E8D-C3CE-E047-9E01-8292453AE7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90608-CBB6-43C7-847A-28D630F7EEDB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807596" y="6435275"/>
            <a:ext cx="2800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Jeff R. Hammond (Intel) </a:t>
            </a:r>
          </a:p>
        </p:txBody>
      </p:sp>
    </p:spTree>
    <p:extLst>
      <p:ext uri="{BB962C8B-B14F-4D97-AF65-F5344CB8AC3E}">
        <p14:creationId xmlns:p14="http://schemas.microsoft.com/office/powerpoint/2010/main" val="426967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191E710-C653-4036-9426-553DB013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end of chip downsizing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664109" y="2677886"/>
            <a:ext cx="583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end of chip downsizing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81176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77" y="289191"/>
            <a:ext cx="8165121" cy="828675"/>
          </a:xfrm>
        </p:spPr>
        <p:txBody>
          <a:bodyPr/>
          <a:lstStyle/>
          <a:p>
            <a:r>
              <a:rPr lang="en-US" sz="2700" dirty="0"/>
              <a:t>IEEE 754 Half Precision (16-bit) Floating Pt Standard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4AD7B-171D-6948-9ACE-2C5409E1B4AC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/ 57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22" y="1525831"/>
            <a:ext cx="3350234" cy="1760582"/>
          </a:xfrm>
          <a:prstGeom prst="rect">
            <a:avLst/>
          </a:prstGeom>
        </p:spPr>
      </p:pic>
      <p:pic>
        <p:nvPicPr>
          <p:cNvPr id="1030" name="Picture 6" descr="ntel Xeon Phi Knights M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43" y="3027491"/>
            <a:ext cx="2780582" cy="14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 result for intel knights mi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1" y="3355828"/>
            <a:ext cx="916305" cy="85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728" y="4365095"/>
            <a:ext cx="919319" cy="67597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859716" y="4736181"/>
            <a:ext cx="1702180" cy="112264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" charset="0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71514" y="944563"/>
            <a:ext cx="3674463" cy="2825105"/>
            <a:chOff x="6934119" y="2999231"/>
            <a:chExt cx="4899284" cy="3766807"/>
          </a:xfrm>
        </p:grpSpPr>
        <p:pic>
          <p:nvPicPr>
            <p:cNvPr id="1026" name="Picture 2" descr="https://www.dijitaller.com/wp-content/uploads/2016/12/Ads%C4%B1z-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762" y="3805500"/>
              <a:ext cx="4532443" cy="296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06405" y="2999231"/>
              <a:ext cx="1126998" cy="1126998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 bwMode="auto">
            <a:xfrm>
              <a:off x="6934119" y="5136389"/>
              <a:ext cx="4899284" cy="7599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" charset="0"/>
                <a:sym typeface="Arial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61896" y="1013330"/>
            <a:ext cx="3845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cs typeface="Arial"/>
                <a:sym typeface="Arial"/>
              </a:rPr>
              <a:t>A lot of interest driven by “machine learning”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73" y="4484651"/>
            <a:ext cx="2857500" cy="1600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619" y="4206885"/>
            <a:ext cx="3187491" cy="188062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>
            <a:off x="4629738" y="4365095"/>
            <a:ext cx="3739009" cy="7925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7417" y="4556880"/>
            <a:ext cx="36901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FP16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12205" y="4760631"/>
            <a:ext cx="36901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FP16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22811" y="6202461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J.Dongarra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0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Half Precision in HPC on V100</a:t>
            </a:r>
          </a:p>
        </p:txBody>
      </p:sp>
      <p:pic>
        <p:nvPicPr>
          <p:cNvPr id="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9268" y="4812228"/>
            <a:ext cx="1987128" cy="48573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5512493" y="4464412"/>
            <a:ext cx="3039978" cy="30008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3465CB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Matrix matrix multiplication GEMM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9827" y="2356857"/>
            <a:ext cx="371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dgemm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 achieve about 6.4 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Tflop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/s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sgemm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 achieve about 14   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Tflop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/s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hgemm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 achieve about 27   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Tflop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/s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Tensor cores 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gemm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 reach about 85 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Tflop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/s</a:t>
            </a:r>
          </a:p>
        </p:txBody>
      </p:sp>
      <p:pic>
        <p:nvPicPr>
          <p:cNvPr id="4" name="Picture 3" descr="gemm_square_cmp_v100_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2228850"/>
            <a:ext cx="5342562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0262" y="2032618"/>
            <a:ext cx="60900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B485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Study of the Matrix Matrix multiplication kernel on </a:t>
            </a:r>
            <a:r>
              <a:rPr kumimoji="0" lang="en-US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B485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Nvidia</a:t>
            </a: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B485"/>
                </a:solidFill>
                <a:effectLst/>
                <a:uLnTx/>
                <a:uFillTx/>
                <a:latin typeface="Trebuchet MS" pitchFamily="34" charset="0"/>
                <a:ea typeface="MS PGothic" pitchFamily="34" charset="-128"/>
                <a:cs typeface="Arial"/>
                <a:sym typeface="Arial"/>
              </a:rPr>
              <a:t> V100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83000" y="3321050"/>
            <a:ext cx="0" cy="182880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20288" y="3661308"/>
            <a:ext cx="750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MS PGothic" pitchFamily="34" charset="-128"/>
                <a:cs typeface="Times"/>
                <a:sym typeface="Arial"/>
              </a:rPr>
              <a:t>~12X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22811" y="6202461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J.Dongarra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9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 idx="4294967295"/>
          </p:nvPr>
        </p:nvSpPr>
        <p:spPr>
          <a:xfrm>
            <a:off x="0" y="339725"/>
            <a:ext cx="9144000" cy="7921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Arial"/>
              <a:buNone/>
            </a:pPr>
            <a:r>
              <a:rPr lang="it-IT" dirty="0" err="1"/>
              <a:t>Optimize</a:t>
            </a:r>
            <a:r>
              <a:rPr lang="it-IT" dirty="0"/>
              <a:t> QE</a:t>
            </a:r>
            <a:endParaRPr lang="it-IT" sz="32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Ovale 3"/>
          <p:cNvSpPr/>
          <p:nvPr/>
        </p:nvSpPr>
        <p:spPr>
          <a:xfrm>
            <a:off x="2518892" y="1367240"/>
            <a:ext cx="1899072" cy="105373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Programming Paradigms</a:t>
            </a:r>
          </a:p>
        </p:txBody>
      </p:sp>
      <p:sp>
        <p:nvSpPr>
          <p:cNvPr id="6" name="Ovale 5"/>
          <p:cNvSpPr/>
          <p:nvPr/>
        </p:nvSpPr>
        <p:spPr>
          <a:xfrm>
            <a:off x="6616278" y="1367240"/>
            <a:ext cx="1899072" cy="105373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Co-design</a:t>
            </a:r>
          </a:p>
        </p:txBody>
      </p:sp>
      <p:sp>
        <p:nvSpPr>
          <p:cNvPr id="7" name="Ovale 6"/>
          <p:cNvSpPr/>
          <p:nvPr/>
        </p:nvSpPr>
        <p:spPr>
          <a:xfrm>
            <a:off x="4571399" y="1367240"/>
            <a:ext cx="1899072" cy="105373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Libraries</a:t>
            </a:r>
          </a:p>
        </p:txBody>
      </p:sp>
      <p:sp>
        <p:nvSpPr>
          <p:cNvPr id="8" name="Ovale 7"/>
          <p:cNvSpPr/>
          <p:nvPr/>
        </p:nvSpPr>
        <p:spPr>
          <a:xfrm>
            <a:off x="474013" y="1367241"/>
            <a:ext cx="1899072" cy="1053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Profiling</a:t>
            </a:r>
          </a:p>
        </p:txBody>
      </p:sp>
      <p:sp>
        <p:nvSpPr>
          <p:cNvPr id="5" name="Freccia in giù 4"/>
          <p:cNvSpPr/>
          <p:nvPr/>
        </p:nvSpPr>
        <p:spPr>
          <a:xfrm rot="1353052">
            <a:off x="888274" y="2603859"/>
            <a:ext cx="235131" cy="600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05233" y="3387631"/>
            <a:ext cx="1096847" cy="86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Hot spots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Performance issues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bottlenecks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496239" y="3387631"/>
            <a:ext cx="928494" cy="87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Flops and watts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efficiency</a:t>
            </a:r>
          </a:p>
        </p:txBody>
      </p:sp>
      <p:sp>
        <p:nvSpPr>
          <p:cNvPr id="12" name="Freccia in giù 11"/>
          <p:cNvSpPr/>
          <p:nvPr/>
        </p:nvSpPr>
        <p:spPr>
          <a:xfrm rot="19952282">
            <a:off x="1795367" y="2601256"/>
            <a:ext cx="235131" cy="600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2" name="Freccia in giù 51"/>
          <p:cNvSpPr/>
          <p:nvPr/>
        </p:nvSpPr>
        <p:spPr>
          <a:xfrm rot="1353052">
            <a:off x="5073826" y="2603859"/>
            <a:ext cx="235131" cy="60089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4746769" y="3387631"/>
            <a:ext cx="657973" cy="8676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DSL</a:t>
            </a:r>
          </a:p>
        </p:txBody>
      </p:sp>
      <p:sp>
        <p:nvSpPr>
          <p:cNvPr id="54" name="Rettangolo 53"/>
          <p:cNvSpPr/>
          <p:nvPr/>
        </p:nvSpPr>
        <p:spPr>
          <a:xfrm>
            <a:off x="5681791" y="3387631"/>
            <a:ext cx="897088" cy="8676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Kernel Libraries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module</a:t>
            </a:r>
          </a:p>
        </p:txBody>
      </p:sp>
      <p:sp>
        <p:nvSpPr>
          <p:cNvPr id="55" name="Freccia in giù 54"/>
          <p:cNvSpPr/>
          <p:nvPr/>
        </p:nvSpPr>
        <p:spPr>
          <a:xfrm rot="19952282">
            <a:off x="5876417" y="2601255"/>
            <a:ext cx="235131" cy="60089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6" name="Freccia in giù 55"/>
          <p:cNvSpPr/>
          <p:nvPr/>
        </p:nvSpPr>
        <p:spPr>
          <a:xfrm rot="346207">
            <a:off x="7328265" y="2603859"/>
            <a:ext cx="235131" cy="60089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6855928" y="3387631"/>
            <a:ext cx="933889" cy="8676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Perf. Models</a:t>
            </a:r>
          </a:p>
        </p:txBody>
      </p:sp>
      <p:sp>
        <p:nvSpPr>
          <p:cNvPr id="59" name="Rettangolo 58"/>
          <p:cNvSpPr/>
          <p:nvPr/>
        </p:nvSpPr>
        <p:spPr>
          <a:xfrm>
            <a:off x="8066866" y="3387631"/>
            <a:ext cx="902963" cy="8676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New arch.</a:t>
            </a:r>
          </a:p>
        </p:txBody>
      </p:sp>
      <p:sp>
        <p:nvSpPr>
          <p:cNvPr id="60" name="Freccia in giù 59"/>
          <p:cNvSpPr/>
          <p:nvPr/>
        </p:nvSpPr>
        <p:spPr>
          <a:xfrm rot="19952282">
            <a:off x="8235358" y="2601256"/>
            <a:ext cx="235131" cy="60089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1" name="Freccia in giù 60"/>
          <p:cNvSpPr/>
          <p:nvPr/>
        </p:nvSpPr>
        <p:spPr>
          <a:xfrm rot="1353052">
            <a:off x="3058826" y="2616525"/>
            <a:ext cx="235131" cy="6008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2518892" y="3400297"/>
            <a:ext cx="1053740" cy="8549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New MPI and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OpenMP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Standards</a:t>
            </a:r>
          </a:p>
        </p:txBody>
      </p:sp>
      <p:sp>
        <p:nvSpPr>
          <p:cNvPr id="63" name="Rettangolo 62"/>
          <p:cNvSpPr/>
          <p:nvPr/>
        </p:nvSpPr>
        <p:spPr>
          <a:xfrm>
            <a:off x="3666791" y="3400297"/>
            <a:ext cx="840863" cy="8549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New Para.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OmpSS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4" name="Freccia in giù 63"/>
          <p:cNvSpPr/>
          <p:nvPr/>
        </p:nvSpPr>
        <p:spPr>
          <a:xfrm rot="19952282">
            <a:off x="3965919" y="2613922"/>
            <a:ext cx="235131" cy="6008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1" name="Freccia in giù 50"/>
          <p:cNvSpPr/>
          <p:nvPr/>
        </p:nvSpPr>
        <p:spPr>
          <a:xfrm>
            <a:off x="3549780" y="4393215"/>
            <a:ext cx="2015000" cy="53122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5" name="Rettangolo arrotondato 64"/>
          <p:cNvSpPr/>
          <p:nvPr/>
        </p:nvSpPr>
        <p:spPr>
          <a:xfrm>
            <a:off x="187660" y="5130139"/>
            <a:ext cx="1693817" cy="1227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New more efficient code version</a:t>
            </a:r>
          </a:p>
        </p:txBody>
      </p:sp>
      <p:sp>
        <p:nvSpPr>
          <p:cNvPr id="67" name="Rettangolo arrotondato 66"/>
          <p:cNvSpPr/>
          <p:nvPr/>
        </p:nvSpPr>
        <p:spPr>
          <a:xfrm>
            <a:off x="1978234" y="5155471"/>
            <a:ext cx="1693817" cy="1191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Library/module shared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Codes/community/vendor</a:t>
            </a:r>
          </a:p>
        </p:txBody>
      </p:sp>
      <p:sp>
        <p:nvSpPr>
          <p:cNvPr id="69" name="Rettangolo arrotondato 68"/>
          <p:cNvSpPr/>
          <p:nvPr/>
        </p:nvSpPr>
        <p:spPr>
          <a:xfrm>
            <a:off x="3777640" y="5155471"/>
            <a:ext cx="1693817" cy="1191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Feedback to communities</a:t>
            </a:r>
          </a:p>
        </p:txBody>
      </p:sp>
      <p:sp>
        <p:nvSpPr>
          <p:cNvPr id="70" name="Rettangolo arrotondato 69"/>
          <p:cNvSpPr/>
          <p:nvPr/>
        </p:nvSpPr>
        <p:spPr>
          <a:xfrm>
            <a:off x="5550924" y="5155471"/>
            <a:ext cx="1693817" cy="1191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Dissemination of best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Schools and Workshops</a:t>
            </a:r>
          </a:p>
        </p:txBody>
      </p:sp>
      <p:sp>
        <p:nvSpPr>
          <p:cNvPr id="71" name="Rettangolo arrotondato 70"/>
          <p:cNvSpPr/>
          <p:nvPr/>
        </p:nvSpPr>
        <p:spPr>
          <a:xfrm>
            <a:off x="7324208" y="5155471"/>
            <a:ext cx="1693817" cy="1191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Collaborations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With other projects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/FET/PRACE</a:t>
            </a:r>
          </a:p>
        </p:txBody>
      </p:sp>
    </p:spTree>
    <p:extLst>
      <p:ext uri="{BB962C8B-B14F-4D97-AF65-F5344CB8AC3E}">
        <p14:creationId xmlns:p14="http://schemas.microsoft.com/office/powerpoint/2010/main" val="1977917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o 1"/>
          <p:cNvSpPr/>
          <p:nvPr/>
        </p:nvSpPr>
        <p:spPr>
          <a:xfrm>
            <a:off x="2232024" y="1391479"/>
            <a:ext cx="1368425" cy="6177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Cubo 2"/>
          <p:cNvSpPr/>
          <p:nvPr/>
        </p:nvSpPr>
        <p:spPr>
          <a:xfrm>
            <a:off x="3887787" y="1391479"/>
            <a:ext cx="1368425" cy="6177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Cubo 3"/>
          <p:cNvSpPr/>
          <p:nvPr/>
        </p:nvSpPr>
        <p:spPr>
          <a:xfrm>
            <a:off x="5472112" y="1391479"/>
            <a:ext cx="1368425" cy="6177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Cubo 4"/>
          <p:cNvSpPr/>
          <p:nvPr/>
        </p:nvSpPr>
        <p:spPr>
          <a:xfrm>
            <a:off x="7127874" y="1391479"/>
            <a:ext cx="1368425" cy="6177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Cubo 5"/>
          <p:cNvSpPr/>
          <p:nvPr/>
        </p:nvSpPr>
        <p:spPr>
          <a:xfrm>
            <a:off x="647699" y="1391479"/>
            <a:ext cx="1368425" cy="61778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Cubo 6"/>
          <p:cNvSpPr/>
          <p:nvPr/>
        </p:nvSpPr>
        <p:spPr>
          <a:xfrm>
            <a:off x="719137" y="3449127"/>
            <a:ext cx="865187" cy="215900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Cubo 7"/>
          <p:cNvSpPr/>
          <p:nvPr/>
        </p:nvSpPr>
        <p:spPr>
          <a:xfrm>
            <a:off x="792162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Cubo 8"/>
          <p:cNvSpPr/>
          <p:nvPr/>
        </p:nvSpPr>
        <p:spPr>
          <a:xfrm>
            <a:off x="1079499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Cubo 9"/>
          <p:cNvSpPr/>
          <p:nvPr/>
        </p:nvSpPr>
        <p:spPr>
          <a:xfrm>
            <a:off x="1368424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Cubo 10"/>
          <p:cNvSpPr/>
          <p:nvPr/>
        </p:nvSpPr>
        <p:spPr>
          <a:xfrm>
            <a:off x="1655762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Cubo 11"/>
          <p:cNvSpPr/>
          <p:nvPr/>
        </p:nvSpPr>
        <p:spPr>
          <a:xfrm>
            <a:off x="1943099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Cubo 12"/>
          <p:cNvSpPr/>
          <p:nvPr/>
        </p:nvSpPr>
        <p:spPr>
          <a:xfrm>
            <a:off x="2232024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Cubo 13"/>
          <p:cNvSpPr/>
          <p:nvPr/>
        </p:nvSpPr>
        <p:spPr>
          <a:xfrm>
            <a:off x="2519362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Cubo 14"/>
          <p:cNvSpPr/>
          <p:nvPr/>
        </p:nvSpPr>
        <p:spPr>
          <a:xfrm>
            <a:off x="2808287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6" name="Cubo 15"/>
          <p:cNvSpPr/>
          <p:nvPr/>
        </p:nvSpPr>
        <p:spPr>
          <a:xfrm>
            <a:off x="792162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Cubo 16"/>
          <p:cNvSpPr/>
          <p:nvPr/>
        </p:nvSpPr>
        <p:spPr>
          <a:xfrm>
            <a:off x="1079499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8" name="Cubo 17"/>
          <p:cNvSpPr/>
          <p:nvPr/>
        </p:nvSpPr>
        <p:spPr>
          <a:xfrm>
            <a:off x="1368424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9" name="Cubo 18"/>
          <p:cNvSpPr/>
          <p:nvPr/>
        </p:nvSpPr>
        <p:spPr>
          <a:xfrm>
            <a:off x="1655762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ubo 19"/>
          <p:cNvSpPr/>
          <p:nvPr/>
        </p:nvSpPr>
        <p:spPr>
          <a:xfrm>
            <a:off x="1943099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1" name="Cubo 20"/>
          <p:cNvSpPr/>
          <p:nvPr/>
        </p:nvSpPr>
        <p:spPr>
          <a:xfrm>
            <a:off x="2232024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2" name="Cubo 21"/>
          <p:cNvSpPr/>
          <p:nvPr/>
        </p:nvSpPr>
        <p:spPr>
          <a:xfrm>
            <a:off x="2519362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3" name="Cubo 22"/>
          <p:cNvSpPr/>
          <p:nvPr/>
        </p:nvSpPr>
        <p:spPr>
          <a:xfrm>
            <a:off x="2808287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Cubo 23"/>
          <p:cNvSpPr/>
          <p:nvPr/>
        </p:nvSpPr>
        <p:spPr>
          <a:xfrm>
            <a:off x="792162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Cubo 24"/>
          <p:cNvSpPr/>
          <p:nvPr/>
        </p:nvSpPr>
        <p:spPr>
          <a:xfrm>
            <a:off x="1079499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Cubo 25"/>
          <p:cNvSpPr/>
          <p:nvPr/>
        </p:nvSpPr>
        <p:spPr>
          <a:xfrm>
            <a:off x="1368424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Cubo 26"/>
          <p:cNvSpPr/>
          <p:nvPr/>
        </p:nvSpPr>
        <p:spPr>
          <a:xfrm>
            <a:off x="1655762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8" name="Cubo 27"/>
          <p:cNvSpPr/>
          <p:nvPr/>
        </p:nvSpPr>
        <p:spPr>
          <a:xfrm>
            <a:off x="1943099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9" name="Cubo 28"/>
          <p:cNvSpPr/>
          <p:nvPr/>
        </p:nvSpPr>
        <p:spPr>
          <a:xfrm>
            <a:off x="2232024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0" name="Cubo 29"/>
          <p:cNvSpPr/>
          <p:nvPr/>
        </p:nvSpPr>
        <p:spPr>
          <a:xfrm>
            <a:off x="2519362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Cubo 30"/>
          <p:cNvSpPr/>
          <p:nvPr/>
        </p:nvSpPr>
        <p:spPr>
          <a:xfrm>
            <a:off x="2808287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2" name="Cubo 31"/>
          <p:cNvSpPr/>
          <p:nvPr/>
        </p:nvSpPr>
        <p:spPr>
          <a:xfrm>
            <a:off x="792162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3" name="Cubo 32"/>
          <p:cNvSpPr/>
          <p:nvPr/>
        </p:nvSpPr>
        <p:spPr>
          <a:xfrm>
            <a:off x="1079499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4" name="Cubo 33"/>
          <p:cNvSpPr/>
          <p:nvPr/>
        </p:nvSpPr>
        <p:spPr>
          <a:xfrm>
            <a:off x="1368424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5" name="Cubo 34"/>
          <p:cNvSpPr/>
          <p:nvPr/>
        </p:nvSpPr>
        <p:spPr>
          <a:xfrm>
            <a:off x="1655762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Cubo 35"/>
          <p:cNvSpPr/>
          <p:nvPr/>
        </p:nvSpPr>
        <p:spPr>
          <a:xfrm>
            <a:off x="1943099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Cubo 36"/>
          <p:cNvSpPr/>
          <p:nvPr/>
        </p:nvSpPr>
        <p:spPr>
          <a:xfrm>
            <a:off x="2232024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8" name="Cubo 37"/>
          <p:cNvSpPr/>
          <p:nvPr/>
        </p:nvSpPr>
        <p:spPr>
          <a:xfrm>
            <a:off x="2519362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9" name="Cubo 38"/>
          <p:cNvSpPr/>
          <p:nvPr/>
        </p:nvSpPr>
        <p:spPr>
          <a:xfrm>
            <a:off x="2808287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cxnSp>
        <p:nvCxnSpPr>
          <p:cNvPr id="40" name="Connettore 1 41"/>
          <p:cNvCxnSpPr>
            <a:cxnSpLocks/>
            <a:stCxn id="7" idx="0"/>
            <a:endCxn id="6" idx="3"/>
          </p:cNvCxnSpPr>
          <p:nvPr/>
        </p:nvCxnSpPr>
        <p:spPr>
          <a:xfrm flipV="1">
            <a:off x="1178718" y="2009265"/>
            <a:ext cx="75970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5"/>
          <p:cNvCxnSpPr>
            <a:cxnSpLocks/>
            <a:stCxn id="7" idx="0"/>
            <a:endCxn id="2" idx="3"/>
          </p:cNvCxnSpPr>
          <p:nvPr/>
        </p:nvCxnSpPr>
        <p:spPr>
          <a:xfrm flipV="1">
            <a:off x="1178718" y="2009265"/>
            <a:ext cx="1660295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bo 41"/>
          <p:cNvSpPr/>
          <p:nvPr/>
        </p:nvSpPr>
        <p:spPr>
          <a:xfrm>
            <a:off x="5903912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3" name="Cubo 42"/>
          <p:cNvSpPr/>
          <p:nvPr/>
        </p:nvSpPr>
        <p:spPr>
          <a:xfrm>
            <a:off x="6192837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4" name="Cubo 43"/>
          <p:cNvSpPr/>
          <p:nvPr/>
        </p:nvSpPr>
        <p:spPr>
          <a:xfrm>
            <a:off x="6480174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5" name="Cubo 44"/>
          <p:cNvSpPr/>
          <p:nvPr/>
        </p:nvSpPr>
        <p:spPr>
          <a:xfrm>
            <a:off x="6767512" y="4528627"/>
            <a:ext cx="217487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6" name="Cubo 45"/>
          <p:cNvSpPr/>
          <p:nvPr/>
        </p:nvSpPr>
        <p:spPr>
          <a:xfrm>
            <a:off x="7056437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7" name="Cubo 46"/>
          <p:cNvSpPr/>
          <p:nvPr/>
        </p:nvSpPr>
        <p:spPr>
          <a:xfrm>
            <a:off x="7343774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8" name="Cubo 47"/>
          <p:cNvSpPr/>
          <p:nvPr/>
        </p:nvSpPr>
        <p:spPr>
          <a:xfrm>
            <a:off x="7632699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9" name="Cubo 48"/>
          <p:cNvSpPr/>
          <p:nvPr/>
        </p:nvSpPr>
        <p:spPr>
          <a:xfrm>
            <a:off x="7920037" y="4528627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0" name="Cubo 49"/>
          <p:cNvSpPr/>
          <p:nvPr/>
        </p:nvSpPr>
        <p:spPr>
          <a:xfrm>
            <a:off x="5903912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1" name="Cubo 50"/>
          <p:cNvSpPr/>
          <p:nvPr/>
        </p:nvSpPr>
        <p:spPr>
          <a:xfrm>
            <a:off x="6192837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2" name="Cubo 51"/>
          <p:cNvSpPr/>
          <p:nvPr/>
        </p:nvSpPr>
        <p:spPr>
          <a:xfrm>
            <a:off x="6480174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3" name="Cubo 52"/>
          <p:cNvSpPr/>
          <p:nvPr/>
        </p:nvSpPr>
        <p:spPr>
          <a:xfrm>
            <a:off x="6767512" y="4888990"/>
            <a:ext cx="217487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Cubo 53"/>
          <p:cNvSpPr/>
          <p:nvPr/>
        </p:nvSpPr>
        <p:spPr>
          <a:xfrm>
            <a:off x="7056437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5" name="Cubo 54"/>
          <p:cNvSpPr/>
          <p:nvPr/>
        </p:nvSpPr>
        <p:spPr>
          <a:xfrm>
            <a:off x="7343774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6" name="Cubo 55"/>
          <p:cNvSpPr/>
          <p:nvPr/>
        </p:nvSpPr>
        <p:spPr>
          <a:xfrm>
            <a:off x="7632699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7" name="Cubo 56"/>
          <p:cNvSpPr/>
          <p:nvPr/>
        </p:nvSpPr>
        <p:spPr>
          <a:xfrm>
            <a:off x="7920037" y="4888990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8" name="Cubo 57"/>
          <p:cNvSpPr/>
          <p:nvPr/>
        </p:nvSpPr>
        <p:spPr>
          <a:xfrm>
            <a:off x="5903912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9" name="Cubo 58"/>
          <p:cNvSpPr/>
          <p:nvPr/>
        </p:nvSpPr>
        <p:spPr>
          <a:xfrm>
            <a:off x="6192837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0" name="Cubo 59"/>
          <p:cNvSpPr/>
          <p:nvPr/>
        </p:nvSpPr>
        <p:spPr>
          <a:xfrm>
            <a:off x="6480174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1" name="Cubo 60"/>
          <p:cNvSpPr/>
          <p:nvPr/>
        </p:nvSpPr>
        <p:spPr>
          <a:xfrm>
            <a:off x="6767512" y="5249352"/>
            <a:ext cx="217487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2" name="Cubo 61"/>
          <p:cNvSpPr/>
          <p:nvPr/>
        </p:nvSpPr>
        <p:spPr>
          <a:xfrm>
            <a:off x="7056437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3" name="Cubo 62"/>
          <p:cNvSpPr/>
          <p:nvPr/>
        </p:nvSpPr>
        <p:spPr>
          <a:xfrm>
            <a:off x="7343774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4" name="Cubo 63"/>
          <p:cNvSpPr/>
          <p:nvPr/>
        </p:nvSpPr>
        <p:spPr>
          <a:xfrm>
            <a:off x="7632699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5" name="Cubo 64"/>
          <p:cNvSpPr/>
          <p:nvPr/>
        </p:nvSpPr>
        <p:spPr>
          <a:xfrm>
            <a:off x="7920037" y="5249352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6" name="Cubo 65"/>
          <p:cNvSpPr/>
          <p:nvPr/>
        </p:nvSpPr>
        <p:spPr>
          <a:xfrm>
            <a:off x="5903912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7" name="Cubo 66"/>
          <p:cNvSpPr/>
          <p:nvPr/>
        </p:nvSpPr>
        <p:spPr>
          <a:xfrm>
            <a:off x="6192837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8" name="Cubo 67"/>
          <p:cNvSpPr/>
          <p:nvPr/>
        </p:nvSpPr>
        <p:spPr>
          <a:xfrm>
            <a:off x="6480174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9" name="Cubo 68"/>
          <p:cNvSpPr/>
          <p:nvPr/>
        </p:nvSpPr>
        <p:spPr>
          <a:xfrm>
            <a:off x="6767512" y="5609715"/>
            <a:ext cx="217487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0" name="Cubo 69"/>
          <p:cNvSpPr/>
          <p:nvPr/>
        </p:nvSpPr>
        <p:spPr>
          <a:xfrm>
            <a:off x="7056437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1" name="Cubo 70"/>
          <p:cNvSpPr/>
          <p:nvPr/>
        </p:nvSpPr>
        <p:spPr>
          <a:xfrm>
            <a:off x="7343774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2" name="Cubo 71"/>
          <p:cNvSpPr/>
          <p:nvPr/>
        </p:nvSpPr>
        <p:spPr>
          <a:xfrm>
            <a:off x="7632699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3" name="Cubo 72"/>
          <p:cNvSpPr/>
          <p:nvPr/>
        </p:nvSpPr>
        <p:spPr>
          <a:xfrm>
            <a:off x="7920037" y="5609715"/>
            <a:ext cx="215900" cy="2159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4" name="Cubo 73"/>
          <p:cNvSpPr/>
          <p:nvPr/>
        </p:nvSpPr>
        <p:spPr>
          <a:xfrm>
            <a:off x="7200899" y="3449127"/>
            <a:ext cx="863600" cy="215900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cxnSp>
        <p:nvCxnSpPr>
          <p:cNvPr id="75" name="Connettore 1 111"/>
          <p:cNvCxnSpPr>
            <a:cxnSpLocks/>
            <a:stCxn id="7" idx="0"/>
            <a:endCxn id="3" idx="3"/>
          </p:cNvCxnSpPr>
          <p:nvPr/>
        </p:nvCxnSpPr>
        <p:spPr>
          <a:xfrm flipV="1">
            <a:off x="1178718" y="2009265"/>
            <a:ext cx="3316058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1 114"/>
          <p:cNvCxnSpPr>
            <a:cxnSpLocks/>
            <a:stCxn id="7" idx="0"/>
            <a:endCxn id="4" idx="3"/>
          </p:cNvCxnSpPr>
          <p:nvPr/>
        </p:nvCxnSpPr>
        <p:spPr>
          <a:xfrm flipV="1">
            <a:off x="1178718" y="2009265"/>
            <a:ext cx="4900383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1 117"/>
          <p:cNvCxnSpPr>
            <a:cxnSpLocks/>
            <a:stCxn id="7" idx="0"/>
            <a:endCxn id="5" idx="3"/>
          </p:cNvCxnSpPr>
          <p:nvPr/>
        </p:nvCxnSpPr>
        <p:spPr>
          <a:xfrm flipV="1">
            <a:off x="1178718" y="2009265"/>
            <a:ext cx="6556145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22" name="CasellaDiTesto 120"/>
          <p:cNvSpPr txBox="1">
            <a:spLocks noChangeArrowheads="1"/>
          </p:cNvSpPr>
          <p:nvPr/>
        </p:nvSpPr>
        <p:spPr bwMode="auto">
          <a:xfrm>
            <a:off x="3130549" y="5225540"/>
            <a:ext cx="2665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Compute nodes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1800" b="1" dirty="0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(Thousands)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31823" name="CasellaDiTesto 121"/>
          <p:cNvSpPr txBox="1">
            <a:spLocks noChangeArrowheads="1"/>
          </p:cNvSpPr>
          <p:nvPr/>
        </p:nvSpPr>
        <p:spPr bwMode="auto">
          <a:xfrm>
            <a:off x="2896394" y="3448348"/>
            <a:ext cx="30972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Hedge Switches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1800" b="1" dirty="0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(Few hundreds)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31824" name="CasellaDiTesto 122"/>
          <p:cNvSpPr txBox="1">
            <a:spLocks noChangeArrowheads="1"/>
          </p:cNvSpPr>
          <p:nvPr/>
        </p:nvSpPr>
        <p:spPr bwMode="auto">
          <a:xfrm>
            <a:off x="2051050" y="157227"/>
            <a:ext cx="5427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Typical supercomputer FAT TREE setup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2400" dirty="0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(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Marconi </a:t>
            </a:r>
            <a:r>
              <a:rPr kumimoji="0" lang="en-US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OmniPath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 Network)</a:t>
            </a:r>
          </a:p>
        </p:txBody>
      </p:sp>
      <p:cxnSp>
        <p:nvCxnSpPr>
          <p:cNvPr id="81" name="Connettore 1 123"/>
          <p:cNvCxnSpPr>
            <a:cxnSpLocks/>
            <a:stCxn id="74" idx="0"/>
            <a:endCxn id="6" idx="3"/>
          </p:cNvCxnSpPr>
          <p:nvPr/>
        </p:nvCxnSpPr>
        <p:spPr>
          <a:xfrm flipH="1" flipV="1">
            <a:off x="1254688" y="2009265"/>
            <a:ext cx="6404999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1 126"/>
          <p:cNvCxnSpPr>
            <a:cxnSpLocks/>
            <a:stCxn id="74" idx="0"/>
            <a:endCxn id="2" idx="3"/>
          </p:cNvCxnSpPr>
          <p:nvPr/>
        </p:nvCxnSpPr>
        <p:spPr>
          <a:xfrm flipH="1" flipV="1">
            <a:off x="2839013" y="2009265"/>
            <a:ext cx="4820674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1 129"/>
          <p:cNvCxnSpPr>
            <a:cxnSpLocks/>
            <a:stCxn id="74" idx="0"/>
            <a:endCxn id="3" idx="3"/>
          </p:cNvCxnSpPr>
          <p:nvPr/>
        </p:nvCxnSpPr>
        <p:spPr>
          <a:xfrm flipH="1" flipV="1">
            <a:off x="4494776" y="2009265"/>
            <a:ext cx="3164911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132"/>
          <p:cNvCxnSpPr>
            <a:cxnSpLocks/>
            <a:stCxn id="74" idx="0"/>
            <a:endCxn id="4" idx="3"/>
          </p:cNvCxnSpPr>
          <p:nvPr/>
        </p:nvCxnSpPr>
        <p:spPr>
          <a:xfrm flipH="1" flipV="1">
            <a:off x="6079101" y="2009265"/>
            <a:ext cx="1580586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1 135"/>
          <p:cNvCxnSpPr>
            <a:cxnSpLocks/>
            <a:stCxn id="74" idx="0"/>
            <a:endCxn id="5" idx="3"/>
          </p:cNvCxnSpPr>
          <p:nvPr/>
        </p:nvCxnSpPr>
        <p:spPr>
          <a:xfrm flipV="1">
            <a:off x="7659687" y="2009265"/>
            <a:ext cx="75176" cy="1439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144"/>
          <p:cNvCxnSpPr/>
          <p:nvPr/>
        </p:nvCxnSpPr>
        <p:spPr>
          <a:xfrm flipV="1">
            <a:off x="1079499" y="2656965"/>
            <a:ext cx="215900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1 146"/>
          <p:cNvCxnSpPr>
            <a:stCxn id="8" idx="0"/>
            <a:endCxn id="7" idx="3"/>
          </p:cNvCxnSpPr>
          <p:nvPr/>
        </p:nvCxnSpPr>
        <p:spPr>
          <a:xfrm flipV="1">
            <a:off x="927099" y="3665027"/>
            <a:ext cx="196850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149"/>
          <p:cNvCxnSpPr>
            <a:stCxn id="9" idx="0"/>
            <a:endCxn id="7" idx="3"/>
          </p:cNvCxnSpPr>
          <p:nvPr/>
        </p:nvCxnSpPr>
        <p:spPr>
          <a:xfrm flipH="1" flipV="1">
            <a:off x="1123949" y="3665027"/>
            <a:ext cx="90488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152"/>
          <p:cNvCxnSpPr>
            <a:stCxn id="10" idx="0"/>
            <a:endCxn id="7" idx="3"/>
          </p:cNvCxnSpPr>
          <p:nvPr/>
        </p:nvCxnSpPr>
        <p:spPr>
          <a:xfrm flipH="1" flipV="1">
            <a:off x="1123949" y="3665027"/>
            <a:ext cx="379413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1 155"/>
          <p:cNvCxnSpPr>
            <a:stCxn id="11" idx="0"/>
            <a:endCxn id="7" idx="3"/>
          </p:cNvCxnSpPr>
          <p:nvPr/>
        </p:nvCxnSpPr>
        <p:spPr>
          <a:xfrm flipH="1" flipV="1">
            <a:off x="1123949" y="3665027"/>
            <a:ext cx="666750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1 158"/>
          <p:cNvCxnSpPr>
            <a:stCxn id="12" idx="0"/>
            <a:endCxn id="7" idx="3"/>
          </p:cNvCxnSpPr>
          <p:nvPr/>
        </p:nvCxnSpPr>
        <p:spPr>
          <a:xfrm flipH="1" flipV="1">
            <a:off x="1123949" y="3665027"/>
            <a:ext cx="954088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162"/>
          <p:cNvCxnSpPr>
            <a:stCxn id="13" idx="0"/>
            <a:endCxn id="7" idx="3"/>
          </p:cNvCxnSpPr>
          <p:nvPr/>
        </p:nvCxnSpPr>
        <p:spPr>
          <a:xfrm flipH="1" flipV="1">
            <a:off x="1123949" y="3665027"/>
            <a:ext cx="1243013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1 165"/>
          <p:cNvCxnSpPr>
            <a:stCxn id="14" idx="0"/>
            <a:endCxn id="7" idx="3"/>
          </p:cNvCxnSpPr>
          <p:nvPr/>
        </p:nvCxnSpPr>
        <p:spPr>
          <a:xfrm flipH="1" flipV="1">
            <a:off x="1123949" y="3665027"/>
            <a:ext cx="1530350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1 168"/>
          <p:cNvCxnSpPr>
            <a:stCxn id="15" idx="0"/>
            <a:endCxn id="7" idx="3"/>
          </p:cNvCxnSpPr>
          <p:nvPr/>
        </p:nvCxnSpPr>
        <p:spPr>
          <a:xfrm flipH="1" flipV="1">
            <a:off x="1123949" y="3665027"/>
            <a:ext cx="1819275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1 175"/>
          <p:cNvCxnSpPr>
            <a:stCxn id="42" idx="0"/>
            <a:endCxn id="74" idx="3"/>
          </p:cNvCxnSpPr>
          <p:nvPr/>
        </p:nvCxnSpPr>
        <p:spPr>
          <a:xfrm flipV="1">
            <a:off x="6038849" y="3665027"/>
            <a:ext cx="1566863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1 178"/>
          <p:cNvCxnSpPr>
            <a:stCxn id="43" idx="0"/>
            <a:endCxn id="74" idx="3"/>
          </p:cNvCxnSpPr>
          <p:nvPr/>
        </p:nvCxnSpPr>
        <p:spPr>
          <a:xfrm flipV="1">
            <a:off x="6327774" y="3665027"/>
            <a:ext cx="1277938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1 181"/>
          <p:cNvCxnSpPr>
            <a:stCxn id="44" idx="0"/>
            <a:endCxn id="74" idx="3"/>
          </p:cNvCxnSpPr>
          <p:nvPr/>
        </p:nvCxnSpPr>
        <p:spPr>
          <a:xfrm flipV="1">
            <a:off x="6615112" y="3665027"/>
            <a:ext cx="990600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184"/>
          <p:cNvCxnSpPr>
            <a:stCxn id="45" idx="0"/>
            <a:endCxn id="74" idx="3"/>
          </p:cNvCxnSpPr>
          <p:nvPr/>
        </p:nvCxnSpPr>
        <p:spPr>
          <a:xfrm flipV="1">
            <a:off x="6904037" y="3665027"/>
            <a:ext cx="701675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1 188"/>
          <p:cNvCxnSpPr>
            <a:stCxn id="46" idx="0"/>
            <a:endCxn id="74" idx="3"/>
          </p:cNvCxnSpPr>
          <p:nvPr/>
        </p:nvCxnSpPr>
        <p:spPr>
          <a:xfrm flipV="1">
            <a:off x="7191374" y="3665027"/>
            <a:ext cx="414338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1 191"/>
          <p:cNvCxnSpPr>
            <a:stCxn id="47" idx="0"/>
            <a:endCxn id="74" idx="3"/>
          </p:cNvCxnSpPr>
          <p:nvPr/>
        </p:nvCxnSpPr>
        <p:spPr>
          <a:xfrm flipV="1">
            <a:off x="7478712" y="3665027"/>
            <a:ext cx="127000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1 194"/>
          <p:cNvCxnSpPr>
            <a:stCxn id="48" idx="0"/>
            <a:endCxn id="74" idx="3"/>
          </p:cNvCxnSpPr>
          <p:nvPr/>
        </p:nvCxnSpPr>
        <p:spPr>
          <a:xfrm flipH="1" flipV="1">
            <a:off x="7605712" y="3665027"/>
            <a:ext cx="161925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1 197"/>
          <p:cNvCxnSpPr>
            <a:stCxn id="49" idx="0"/>
            <a:endCxn id="74" idx="3"/>
          </p:cNvCxnSpPr>
          <p:nvPr/>
        </p:nvCxnSpPr>
        <p:spPr>
          <a:xfrm flipH="1" flipV="1">
            <a:off x="7605712" y="3665027"/>
            <a:ext cx="449262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asellaDiTesto 121">
            <a:extLst>
              <a:ext uri="{FF2B5EF4-FFF2-40B4-BE49-F238E27FC236}">
                <a16:creationId xmlns:a16="http://schemas.microsoft.com/office/drawing/2014/main" id="{07EB56B4-D3E4-462D-AF2A-66131E6CE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394" y="2258751"/>
            <a:ext cx="30972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Core Switches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1800" b="1" dirty="0">
                <a:solidFill>
                  <a:srgbClr val="000000"/>
                </a:solidFill>
                <a:ea typeface="MS PGothic" panose="020B0600070205080204" pitchFamily="34" charset="-128"/>
                <a:cs typeface="Arial"/>
                <a:sym typeface="Arial"/>
              </a:rPr>
              <a:t>(Few units)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788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27" y="682388"/>
            <a:ext cx="7783617" cy="61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CasellaDiTesto 1"/>
          <p:cNvSpPr txBox="1">
            <a:spLocks noChangeArrowheads="1"/>
          </p:cNvSpPr>
          <p:nvPr/>
        </p:nvSpPr>
        <p:spPr bwMode="auto">
          <a:xfrm>
            <a:off x="1675800" y="86239"/>
            <a:ext cx="6048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Parallel structure of Quantum Espresso</a:t>
            </a:r>
          </a:p>
        </p:txBody>
      </p:sp>
    </p:spTree>
    <p:extLst>
      <p:ext uri="{BB962C8B-B14F-4D97-AF65-F5344CB8AC3E}">
        <p14:creationId xmlns:p14="http://schemas.microsoft.com/office/powerpoint/2010/main" val="123649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>
            <a:fillRect/>
          </a:stretch>
        </p:blipFill>
        <p:spPr bwMode="auto">
          <a:xfrm>
            <a:off x="423080" y="803573"/>
            <a:ext cx="8119421" cy="592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asellaDiTesto 3"/>
          <p:cNvSpPr txBox="1">
            <a:spLocks noChangeArrowheads="1"/>
          </p:cNvSpPr>
          <p:nvPr/>
        </p:nvSpPr>
        <p:spPr bwMode="auto">
          <a:xfrm>
            <a:off x="859555" y="280353"/>
            <a:ext cx="7228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Coarse Grain, high level  data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72108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/>
          <a:stretch>
            <a:fillRect/>
          </a:stretch>
        </p:blipFill>
        <p:spPr bwMode="auto">
          <a:xfrm>
            <a:off x="0" y="213389"/>
            <a:ext cx="9115425" cy="641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CasellaDiTesto 3"/>
          <p:cNvSpPr txBox="1">
            <a:spLocks noChangeArrowheads="1"/>
          </p:cNvSpPr>
          <p:nvPr/>
        </p:nvSpPr>
        <p:spPr bwMode="auto">
          <a:xfrm>
            <a:off x="-14357" y="0"/>
            <a:ext cx="50769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Fine Grain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/>
                <a:sym typeface="Arial"/>
              </a:rPr>
              <a:t>data distribution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916238" y="6396038"/>
            <a:ext cx="6199187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Challenge: tuning parallelization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3470334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CP.X with SP </a:t>
            </a:r>
            <a:r>
              <a:rPr lang="en-GB" dirty="0" err="1"/>
              <a:t>h_psi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131971"/>
            <a:ext cx="7886700" cy="4560198"/>
          </a:xfrm>
        </p:spPr>
        <p:txBody>
          <a:bodyPr/>
          <a:lstStyle/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out_201807181631.dp: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:     44.27s CPU     23.12s WALL (    8008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out_201807181631.dp: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ffts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:     11.31s CPU      5.87s WALL (    2002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out_201807181631.dp: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fftw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:    388.64s CPU    203.80s WALL (   96096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out_201807181631.dp: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fft_scatt_xy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:     71.20s CPU     37.20s WALL (  106106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out_201807181631.dp: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fft_scatt_yz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:    145.65s CPU     76.34s WALL (  106106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out_201807181631.dp: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fft_scatt_tg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:     26.02s CPU     14.51s WALL (   96096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out_201807181631.sp: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:     44.01s CPU     22.91s WALL (    8008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out_201807181631.sp: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ffts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:     11.23s CPU      5.83s WALL (    2002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out_201807181631.sp: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fftw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:    320.71s CPU    167.28s WALL (   96096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out_201807181631.sp: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fft_scatt_xy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:     57.59s CPU     29.93s WALL (  106106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out_201807181631.sp: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fft_scatt_yz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:    133.74s CPU     69.73s WALL (  106106 calls)</a:t>
            </a:r>
          </a:p>
          <a:p>
            <a:pPr marL="177800" indent="0">
              <a:buNone/>
            </a:pP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out_201807181631.sp:    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fft_scatt_tg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:     20.99s CPU     11.59s WALL (   96096 calls)</a:t>
            </a:r>
          </a:p>
          <a:p>
            <a:pPr marL="177800" indent="0">
              <a:buNone/>
            </a:pPr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999671"/>
            <a:ext cx="82734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[ccavazzo@r000u07l02 W32knl]$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grep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dforce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out_201807190758.*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out_201807190758.dp:   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dforce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      :    307.73s CPU    162.05s WALL (   32032 calls)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out_201807190758.sp:   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dforce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      :    228.59s CPU    120.38s WALL (   32032 calls)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[ccavazzo@r000u07l02 W32knl]$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grep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"  CP  " out_201807190758.*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out_201807190758.dp:     CP           : 10m45.33s CPU     5m41.77s WALL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out_201807190758.sp:     CP           :  9m34.33s CPU     5m 5.20s WALL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848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5736"/>
            <a:ext cx="8229600" cy="1143000"/>
          </a:xfrm>
        </p:spPr>
        <p:txBody>
          <a:bodyPr/>
          <a:lstStyle/>
          <a:p>
            <a:r>
              <a:rPr lang="en-GB" dirty="0"/>
              <a:t>Energy Management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5501" y="5737898"/>
            <a:ext cx="8982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COUNTDOWN (Unibo - </a:t>
            </a:r>
            <a:r>
              <a:rPr kumimoji="0" lang="en-GB" sz="1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http://github.com/EEESlab/countdown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(soon in GEOPM…)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Adjust Proc freq. between MPI calls (longer than 500microsec. – automatically detected),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injecting DVFS capabilities into standard MPI libraries (without code instrumentation – just LD_PRELOAD)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31" y="906892"/>
            <a:ext cx="4583193" cy="44787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265772" y="3263713"/>
            <a:ext cx="1489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QE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pwscf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kernel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executed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3456 cores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30381" y="5265549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Exper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User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412494" y="5263607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Non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Exper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User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FE017E6-FAD2-474F-8D2D-2CD48DB51C7C}"/>
              </a:ext>
            </a:extLst>
          </p:cNvPr>
          <p:cNvSpPr/>
          <p:nvPr/>
        </p:nvSpPr>
        <p:spPr>
          <a:xfrm>
            <a:off x="6767869" y="6476562"/>
            <a:ext cx="2300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http://arxiv.org/abs/1806.07258</a:t>
            </a:r>
            <a:endParaRPr kumimoji="0" lang="en-GB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38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42px-Moores_law_(1970-201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27" y="1131970"/>
            <a:ext cx="5932917" cy="553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791394" y="53008"/>
            <a:ext cx="78867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Moores</a:t>
            </a:r>
            <a:r>
              <a:rPr lang="en-GB" dirty="0"/>
              <a:t> Law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288801-312E-4AC1-A6E5-B4AA26EC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Moore’s law</a:t>
            </a:r>
          </a:p>
        </p:txBody>
      </p:sp>
    </p:spTree>
    <p:extLst>
      <p:ext uri="{BB962C8B-B14F-4D97-AF65-F5344CB8AC3E}">
        <p14:creationId xmlns:p14="http://schemas.microsoft.com/office/powerpoint/2010/main" val="42519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Development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1285875" y="1828801"/>
          <a:ext cx="6581775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9"/>
          <p:cNvSpPr txBox="1">
            <a:spLocks noChangeArrowheads="1"/>
          </p:cNvSpPr>
          <p:nvPr/>
        </p:nvSpPr>
        <p:spPr bwMode="auto">
          <a:xfrm>
            <a:off x="3719417" y="2871828"/>
            <a:ext cx="400050" cy="1714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27432" tIns="20574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Arial"/>
              </a:rPr>
              <a:t>SUM</a:t>
            </a:r>
          </a:p>
        </p:txBody>
      </p:sp>
      <p:sp>
        <p:nvSpPr>
          <p:cNvPr id="25" name="Rectangle 10"/>
          <p:cNvSpPr txBox="1">
            <a:spLocks noChangeArrowheads="1"/>
          </p:cNvSpPr>
          <p:nvPr/>
        </p:nvSpPr>
        <p:spPr bwMode="auto">
          <a:xfrm>
            <a:off x="6786898" y="2024539"/>
            <a:ext cx="426596" cy="1961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27432" tIns="20574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Arial"/>
              </a:rPr>
              <a:t>N=1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Arial"/>
              <a:ea typeface="Calibri"/>
              <a:cs typeface="Calibri"/>
              <a:sym typeface="Arial"/>
            </a:endParaRPr>
          </a:p>
        </p:txBody>
      </p:sp>
      <p:sp>
        <p:nvSpPr>
          <p:cNvPr id="26" name="Rectangle 11"/>
          <p:cNvSpPr txBox="1">
            <a:spLocks noChangeArrowheads="1"/>
          </p:cNvSpPr>
          <p:nvPr/>
        </p:nvSpPr>
        <p:spPr bwMode="auto">
          <a:xfrm>
            <a:off x="6815469" y="2879093"/>
            <a:ext cx="530687" cy="15620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27432" tIns="20574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Arial"/>
              </a:rPr>
              <a:t>N=100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/>
              <a:ea typeface="Calibri"/>
              <a:cs typeface="Calibri"/>
              <a:sym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43004" y="1864355"/>
            <a:ext cx="1040594" cy="2705653"/>
            <a:chOff x="457200" y="1143000"/>
            <a:chExt cx="1301119" cy="3761482"/>
          </a:xfrm>
        </p:grpSpPr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685801" y="4623686"/>
              <a:ext cx="1072518" cy="280796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20574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   1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Gflop/s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457200" y="3463459"/>
              <a:ext cx="1301119" cy="280796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  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1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Tflop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/s</a:t>
              </a: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10550" y="3850201"/>
              <a:ext cx="1047769" cy="21661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100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Gflop/s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761280" y="2689972"/>
              <a:ext cx="997039" cy="21661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100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Tflop/s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699285" y="4236945"/>
              <a:ext cx="1059034" cy="21661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  10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Gflop/s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712769" y="3076714"/>
              <a:ext cx="1045550" cy="21661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  10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Tflop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/s</a:t>
              </a: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457200" y="2303228"/>
              <a:ext cx="1301119" cy="280796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  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 1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Pflop/s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  <p:sp>
          <p:nvSpPr>
            <p:cNvPr id="16" name="Text Box 39"/>
            <p:cNvSpPr txBox="1">
              <a:spLocks noChangeArrowheads="1"/>
            </p:cNvSpPr>
            <p:nvPr/>
          </p:nvSpPr>
          <p:spPr bwMode="auto">
            <a:xfrm>
              <a:off x="724035" y="1529743"/>
              <a:ext cx="1034284" cy="21661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100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Pflop/s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712769" y="1916487"/>
              <a:ext cx="1045550" cy="216615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  10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Pflop/s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  <p:sp>
          <p:nvSpPr>
            <p:cNvPr id="28" name="Text Box 39"/>
            <p:cNvSpPr txBox="1">
              <a:spLocks noChangeArrowheads="1"/>
            </p:cNvSpPr>
            <p:nvPr/>
          </p:nvSpPr>
          <p:spPr bwMode="auto">
            <a:xfrm>
              <a:off x="724035" y="1143000"/>
              <a:ext cx="1034284" cy="280796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  <a:effectLst/>
          </p:spPr>
          <p:txBody>
            <a:bodyPr wrap="square" lIns="13716" tIns="17145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1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Arial"/>
                </a:rPr>
                <a:t>Eflop/s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Arial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V="1">
            <a:off x="2295939" y="1995116"/>
            <a:ext cx="5257386" cy="2097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347800" y="2209803"/>
            <a:ext cx="5205529" cy="2043266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331924" y="2498815"/>
            <a:ext cx="5221405" cy="1993439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11"/>
          <p:cNvSpPr txBox="1">
            <a:spLocks noChangeArrowheads="1"/>
          </p:cNvSpPr>
          <p:nvPr/>
        </p:nvSpPr>
        <p:spPr bwMode="auto">
          <a:xfrm>
            <a:off x="6869249" y="2498814"/>
            <a:ext cx="530687" cy="15620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27432" tIns="20574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Arial"/>
              </a:rPr>
              <a:t>N=10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562850" y="1967195"/>
            <a:ext cx="0" cy="2606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53037" y="2852774"/>
            <a:ext cx="61913" cy="17830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05155" y="3709930"/>
            <a:ext cx="30956" cy="891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5911" y="5196262"/>
            <a:ext cx="1034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Tflops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(10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Achieved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ASCI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Sandia NL</a:t>
            </a:r>
          </a:p>
        </p:txBody>
      </p:sp>
      <p:sp>
        <p:nvSpPr>
          <p:cNvPr id="6" name="Up Arrow 5"/>
          <p:cNvSpPr/>
          <p:nvPr/>
        </p:nvSpPr>
        <p:spPr>
          <a:xfrm>
            <a:off x="2979754" y="4907713"/>
            <a:ext cx="258746" cy="336928"/>
          </a:xfrm>
          <a:prstGeom prst="up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35840" y="5196262"/>
            <a:ext cx="1225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Pflops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(10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15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Achieved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RoadRunner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Los Alamos NL</a:t>
            </a:r>
          </a:p>
        </p:txBody>
      </p:sp>
      <p:sp>
        <p:nvSpPr>
          <p:cNvPr id="35" name="Up Arrow 34"/>
          <p:cNvSpPr/>
          <p:nvPr/>
        </p:nvSpPr>
        <p:spPr>
          <a:xfrm>
            <a:off x="5140429" y="4907713"/>
            <a:ext cx="258746" cy="33692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07695" y="5196266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Eflops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(10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Achieved?</a:t>
            </a:r>
          </a:p>
        </p:txBody>
      </p:sp>
      <p:sp>
        <p:nvSpPr>
          <p:cNvPr id="37" name="Up Arrow 36"/>
          <p:cNvSpPr/>
          <p:nvPr/>
        </p:nvSpPr>
        <p:spPr>
          <a:xfrm>
            <a:off x="7421540" y="4907713"/>
            <a:ext cx="258746" cy="336928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09923" y="5602153"/>
            <a:ext cx="123463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China says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U.S. says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132114" y="6183086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J.Dongarra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986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33" grpId="0"/>
      <p:bldP spid="35" grpId="0" animBg="1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http://csgillespie.files.wordpress.com/2011/01/clock_speed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96752"/>
            <a:ext cx="3203848" cy="3203848"/>
          </a:xfrm>
          <a:prstGeom prst="rect">
            <a:avLst/>
          </a:prstGeom>
          <a:noFill/>
        </p:spPr>
      </p:pic>
      <p:sp>
        <p:nvSpPr>
          <p:cNvPr id="14" name="Tito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Dennard scaling law (downscaling)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555" y="2071489"/>
            <a:ext cx="289083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L’ = L / 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V’ = V / 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F’ = F * 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D’ = 1 / L</a:t>
            </a:r>
            <a:r>
              <a:rPr kumimoji="0" lang="en-GB" sz="18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= 4D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P’ = P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rot="17212044">
            <a:off x="456958" y="2055304"/>
            <a:ext cx="658812" cy="1135062"/>
          </a:xfrm>
          <a:custGeom>
            <a:avLst/>
            <a:gdLst/>
            <a:ahLst/>
            <a:cxnLst>
              <a:cxn ang="0">
                <a:pos x="660" y="0"/>
              </a:cxn>
              <a:cxn ang="0">
                <a:pos x="324" y="270"/>
              </a:cxn>
              <a:cxn ang="0">
                <a:pos x="96" y="834"/>
              </a:cxn>
              <a:cxn ang="0">
                <a:pos x="0" y="1302"/>
              </a:cxn>
              <a:cxn ang="0">
                <a:pos x="162" y="1980"/>
              </a:cxn>
              <a:cxn ang="0">
                <a:pos x="456" y="2352"/>
              </a:cxn>
              <a:cxn ang="0">
                <a:pos x="834" y="2568"/>
              </a:cxn>
              <a:cxn ang="0">
                <a:pos x="972" y="2604"/>
              </a:cxn>
              <a:cxn ang="0">
                <a:pos x="1104" y="2616"/>
              </a:cxn>
              <a:cxn ang="0">
                <a:pos x="1572" y="2556"/>
              </a:cxn>
              <a:cxn ang="0">
                <a:pos x="1794" y="2412"/>
              </a:cxn>
              <a:cxn ang="0">
                <a:pos x="2100" y="1818"/>
              </a:cxn>
              <a:cxn ang="0">
                <a:pos x="2148" y="1494"/>
              </a:cxn>
              <a:cxn ang="0">
                <a:pos x="1986" y="972"/>
              </a:cxn>
              <a:cxn ang="0">
                <a:pos x="1842" y="828"/>
              </a:cxn>
              <a:cxn ang="0">
                <a:pos x="1740" y="714"/>
              </a:cxn>
              <a:cxn ang="0">
                <a:pos x="1398" y="378"/>
              </a:cxn>
              <a:cxn ang="0">
                <a:pos x="1020" y="174"/>
              </a:cxn>
              <a:cxn ang="0">
                <a:pos x="852" y="138"/>
              </a:cxn>
              <a:cxn ang="0">
                <a:pos x="312" y="288"/>
              </a:cxn>
              <a:cxn ang="0">
                <a:pos x="240" y="348"/>
              </a:cxn>
              <a:cxn ang="0">
                <a:pos x="54" y="558"/>
              </a:cxn>
            </a:cxnLst>
            <a:rect l="0" t="0" r="r" b="b"/>
            <a:pathLst>
              <a:path w="2148" h="2616">
                <a:moveTo>
                  <a:pt x="660" y="0"/>
                </a:moveTo>
                <a:cubicBezTo>
                  <a:pt x="533" y="28"/>
                  <a:pt x="389" y="163"/>
                  <a:pt x="324" y="270"/>
                </a:cubicBezTo>
                <a:cubicBezTo>
                  <a:pt x="213" y="452"/>
                  <a:pt x="158" y="629"/>
                  <a:pt x="96" y="834"/>
                </a:cubicBezTo>
                <a:cubicBezTo>
                  <a:pt x="48" y="993"/>
                  <a:pt x="17" y="1137"/>
                  <a:pt x="0" y="1302"/>
                </a:cubicBezTo>
                <a:cubicBezTo>
                  <a:pt x="16" y="1585"/>
                  <a:pt x="49" y="1727"/>
                  <a:pt x="162" y="1980"/>
                </a:cubicBezTo>
                <a:cubicBezTo>
                  <a:pt x="233" y="2140"/>
                  <a:pt x="308" y="2252"/>
                  <a:pt x="456" y="2352"/>
                </a:cubicBezTo>
                <a:cubicBezTo>
                  <a:pt x="579" y="2435"/>
                  <a:pt x="698" y="2509"/>
                  <a:pt x="834" y="2568"/>
                </a:cubicBezTo>
                <a:cubicBezTo>
                  <a:pt x="878" y="2587"/>
                  <a:pt x="925" y="2600"/>
                  <a:pt x="972" y="2604"/>
                </a:cubicBezTo>
                <a:cubicBezTo>
                  <a:pt x="1016" y="2608"/>
                  <a:pt x="1104" y="2616"/>
                  <a:pt x="1104" y="2616"/>
                </a:cubicBezTo>
                <a:cubicBezTo>
                  <a:pt x="1278" y="2607"/>
                  <a:pt x="1408" y="2591"/>
                  <a:pt x="1572" y="2556"/>
                </a:cubicBezTo>
                <a:cubicBezTo>
                  <a:pt x="1685" y="2493"/>
                  <a:pt x="1713" y="2489"/>
                  <a:pt x="1794" y="2412"/>
                </a:cubicBezTo>
                <a:cubicBezTo>
                  <a:pt x="1961" y="2253"/>
                  <a:pt x="2015" y="2022"/>
                  <a:pt x="2100" y="1818"/>
                </a:cubicBezTo>
                <a:cubicBezTo>
                  <a:pt x="2117" y="1710"/>
                  <a:pt x="2136" y="1603"/>
                  <a:pt x="2148" y="1494"/>
                </a:cubicBezTo>
                <a:cubicBezTo>
                  <a:pt x="2123" y="1294"/>
                  <a:pt x="2075" y="1151"/>
                  <a:pt x="1986" y="972"/>
                </a:cubicBezTo>
                <a:cubicBezTo>
                  <a:pt x="1957" y="915"/>
                  <a:pt x="1886" y="865"/>
                  <a:pt x="1842" y="828"/>
                </a:cubicBezTo>
                <a:cubicBezTo>
                  <a:pt x="1804" y="796"/>
                  <a:pt x="1772" y="752"/>
                  <a:pt x="1740" y="714"/>
                </a:cubicBezTo>
                <a:cubicBezTo>
                  <a:pt x="1639" y="594"/>
                  <a:pt x="1524" y="474"/>
                  <a:pt x="1398" y="378"/>
                </a:cubicBezTo>
                <a:cubicBezTo>
                  <a:pt x="1304" y="306"/>
                  <a:pt x="1130" y="219"/>
                  <a:pt x="1020" y="174"/>
                </a:cubicBezTo>
                <a:cubicBezTo>
                  <a:pt x="968" y="153"/>
                  <a:pt x="907" y="150"/>
                  <a:pt x="852" y="138"/>
                </a:cubicBezTo>
                <a:cubicBezTo>
                  <a:pt x="691" y="151"/>
                  <a:pt x="454" y="195"/>
                  <a:pt x="312" y="288"/>
                </a:cubicBezTo>
                <a:cubicBezTo>
                  <a:pt x="286" y="305"/>
                  <a:pt x="262" y="325"/>
                  <a:pt x="240" y="348"/>
                </a:cubicBezTo>
                <a:cubicBezTo>
                  <a:pt x="175" y="416"/>
                  <a:pt x="54" y="558"/>
                  <a:pt x="54" y="558"/>
                </a:cubicBezTo>
              </a:path>
            </a:pathLst>
          </a:custGeom>
          <a:noFill/>
          <a:ln w="2540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it-IT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14233" y="2293429"/>
            <a:ext cx="2625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do not hold anymore!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266230" y="5300241"/>
            <a:ext cx="2976563" cy="1081087"/>
            <a:chOff x="1610" y="3073"/>
            <a:chExt cx="1875" cy="681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 rot="17212044">
              <a:off x="1766" y="2917"/>
              <a:ext cx="460" cy="771"/>
            </a:xfrm>
            <a:custGeom>
              <a:avLst/>
              <a:gdLst/>
              <a:ahLst/>
              <a:cxnLst>
                <a:cxn ang="0">
                  <a:pos x="660" y="0"/>
                </a:cxn>
                <a:cxn ang="0">
                  <a:pos x="324" y="270"/>
                </a:cxn>
                <a:cxn ang="0">
                  <a:pos x="96" y="834"/>
                </a:cxn>
                <a:cxn ang="0">
                  <a:pos x="0" y="1302"/>
                </a:cxn>
                <a:cxn ang="0">
                  <a:pos x="162" y="1980"/>
                </a:cxn>
                <a:cxn ang="0">
                  <a:pos x="456" y="2352"/>
                </a:cxn>
                <a:cxn ang="0">
                  <a:pos x="834" y="2568"/>
                </a:cxn>
                <a:cxn ang="0">
                  <a:pos x="972" y="2604"/>
                </a:cxn>
                <a:cxn ang="0">
                  <a:pos x="1104" y="2616"/>
                </a:cxn>
                <a:cxn ang="0">
                  <a:pos x="1572" y="2556"/>
                </a:cxn>
                <a:cxn ang="0">
                  <a:pos x="1794" y="2412"/>
                </a:cxn>
                <a:cxn ang="0">
                  <a:pos x="2100" y="1818"/>
                </a:cxn>
                <a:cxn ang="0">
                  <a:pos x="2148" y="1494"/>
                </a:cxn>
                <a:cxn ang="0">
                  <a:pos x="1986" y="972"/>
                </a:cxn>
                <a:cxn ang="0">
                  <a:pos x="1842" y="828"/>
                </a:cxn>
                <a:cxn ang="0">
                  <a:pos x="1740" y="714"/>
                </a:cxn>
                <a:cxn ang="0">
                  <a:pos x="1398" y="378"/>
                </a:cxn>
                <a:cxn ang="0">
                  <a:pos x="1020" y="174"/>
                </a:cxn>
                <a:cxn ang="0">
                  <a:pos x="852" y="138"/>
                </a:cxn>
                <a:cxn ang="0">
                  <a:pos x="312" y="288"/>
                </a:cxn>
                <a:cxn ang="0">
                  <a:pos x="240" y="348"/>
                </a:cxn>
                <a:cxn ang="0">
                  <a:pos x="54" y="558"/>
                </a:cxn>
              </a:cxnLst>
              <a:rect l="0" t="0" r="r" b="b"/>
              <a:pathLst>
                <a:path w="2148" h="2616">
                  <a:moveTo>
                    <a:pt x="660" y="0"/>
                  </a:moveTo>
                  <a:cubicBezTo>
                    <a:pt x="533" y="28"/>
                    <a:pt x="389" y="163"/>
                    <a:pt x="324" y="270"/>
                  </a:cubicBezTo>
                  <a:cubicBezTo>
                    <a:pt x="213" y="452"/>
                    <a:pt x="158" y="629"/>
                    <a:pt x="96" y="834"/>
                  </a:cubicBezTo>
                  <a:cubicBezTo>
                    <a:pt x="48" y="993"/>
                    <a:pt x="17" y="1137"/>
                    <a:pt x="0" y="1302"/>
                  </a:cubicBezTo>
                  <a:cubicBezTo>
                    <a:pt x="16" y="1585"/>
                    <a:pt x="49" y="1727"/>
                    <a:pt x="162" y="1980"/>
                  </a:cubicBezTo>
                  <a:cubicBezTo>
                    <a:pt x="233" y="2140"/>
                    <a:pt x="308" y="2252"/>
                    <a:pt x="456" y="2352"/>
                  </a:cubicBezTo>
                  <a:cubicBezTo>
                    <a:pt x="579" y="2435"/>
                    <a:pt x="698" y="2509"/>
                    <a:pt x="834" y="2568"/>
                  </a:cubicBezTo>
                  <a:cubicBezTo>
                    <a:pt x="878" y="2587"/>
                    <a:pt x="925" y="2600"/>
                    <a:pt x="972" y="2604"/>
                  </a:cubicBezTo>
                  <a:cubicBezTo>
                    <a:pt x="1016" y="2608"/>
                    <a:pt x="1104" y="2616"/>
                    <a:pt x="1104" y="2616"/>
                  </a:cubicBezTo>
                  <a:cubicBezTo>
                    <a:pt x="1278" y="2607"/>
                    <a:pt x="1408" y="2591"/>
                    <a:pt x="1572" y="2556"/>
                  </a:cubicBezTo>
                  <a:cubicBezTo>
                    <a:pt x="1685" y="2493"/>
                    <a:pt x="1713" y="2489"/>
                    <a:pt x="1794" y="2412"/>
                  </a:cubicBezTo>
                  <a:cubicBezTo>
                    <a:pt x="1961" y="2253"/>
                    <a:pt x="2015" y="2022"/>
                    <a:pt x="2100" y="1818"/>
                  </a:cubicBezTo>
                  <a:cubicBezTo>
                    <a:pt x="2117" y="1710"/>
                    <a:pt x="2136" y="1603"/>
                    <a:pt x="2148" y="1494"/>
                  </a:cubicBezTo>
                  <a:cubicBezTo>
                    <a:pt x="2123" y="1294"/>
                    <a:pt x="2075" y="1151"/>
                    <a:pt x="1986" y="972"/>
                  </a:cubicBezTo>
                  <a:cubicBezTo>
                    <a:pt x="1957" y="915"/>
                    <a:pt x="1886" y="865"/>
                    <a:pt x="1842" y="828"/>
                  </a:cubicBezTo>
                  <a:cubicBezTo>
                    <a:pt x="1804" y="796"/>
                    <a:pt x="1772" y="752"/>
                    <a:pt x="1740" y="714"/>
                  </a:cubicBezTo>
                  <a:cubicBezTo>
                    <a:pt x="1639" y="594"/>
                    <a:pt x="1524" y="474"/>
                    <a:pt x="1398" y="378"/>
                  </a:cubicBezTo>
                  <a:cubicBezTo>
                    <a:pt x="1304" y="306"/>
                    <a:pt x="1130" y="219"/>
                    <a:pt x="1020" y="174"/>
                  </a:cubicBezTo>
                  <a:cubicBezTo>
                    <a:pt x="968" y="153"/>
                    <a:pt x="907" y="150"/>
                    <a:pt x="852" y="138"/>
                  </a:cubicBezTo>
                  <a:cubicBezTo>
                    <a:pt x="691" y="151"/>
                    <a:pt x="454" y="195"/>
                    <a:pt x="312" y="288"/>
                  </a:cubicBezTo>
                  <a:cubicBezTo>
                    <a:pt x="286" y="305"/>
                    <a:pt x="262" y="325"/>
                    <a:pt x="240" y="348"/>
                  </a:cubicBezTo>
                  <a:cubicBezTo>
                    <a:pt x="175" y="416"/>
                    <a:pt x="54" y="558"/>
                    <a:pt x="54" y="558"/>
                  </a:cubicBezTo>
                </a:path>
              </a:pathLst>
            </a:custGeom>
            <a:noFill/>
            <a:ln w="2540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154" y="3521"/>
              <a:ext cx="13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The power crisis!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77193" y="3527004"/>
            <a:ext cx="4143375" cy="2611438"/>
            <a:chOff x="861" y="1956"/>
            <a:chExt cx="2610" cy="1645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650" y="2383"/>
              <a:ext cx="1821" cy="1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L’ = L / 2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V’ = ~V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F’ = ~F * 2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D’ = 1 / L</a:t>
              </a:r>
              <a:r>
                <a:rPr kumimoji="0" lang="en-GB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= 4 * D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P’ = 4 * P</a:t>
              </a: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2329067">
              <a:off x="861" y="1956"/>
              <a:ext cx="771" cy="453"/>
            </a:xfrm>
            <a:prstGeom prst="rightArrow">
              <a:avLst>
                <a:gd name="adj1" fmla="val 50000"/>
                <a:gd name="adj2" fmla="val 425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507629" y="3706392"/>
            <a:ext cx="3528867" cy="2189162"/>
            <a:chOff x="3743" y="2069"/>
            <a:chExt cx="2620" cy="1379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3743" y="2614"/>
              <a:ext cx="262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Increase the number of cores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to maintain the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architectures evolution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on the Moore’s law </a:t>
              </a:r>
            </a:p>
          </p:txBody>
        </p:sp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 rot="2329067">
              <a:off x="3833" y="2069"/>
              <a:ext cx="771" cy="453"/>
            </a:xfrm>
            <a:prstGeom prst="rightArrow">
              <a:avLst>
                <a:gd name="adj1" fmla="val 50000"/>
                <a:gd name="adj2" fmla="val 425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6372200" y="6011996"/>
            <a:ext cx="2416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Programming crisis!</a:t>
            </a:r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3437806" y="2349079"/>
            <a:ext cx="3290888" cy="1789113"/>
            <a:chOff x="2348" y="1214"/>
            <a:chExt cx="2073" cy="1127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 rot="19297098">
              <a:off x="2348" y="1888"/>
              <a:ext cx="771" cy="453"/>
            </a:xfrm>
            <a:prstGeom prst="rightArrow">
              <a:avLst>
                <a:gd name="adj1" fmla="val 50000"/>
                <a:gd name="adj2" fmla="val 425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926" y="1214"/>
              <a:ext cx="1495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The core frequency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and performance do not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grow following the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Moore’s law any longer </a:t>
              </a:r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179512" y="1412776"/>
            <a:ext cx="16674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VLSI gen.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83568" y="1772816"/>
            <a:ext cx="15520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old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VLSI gen.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3545"/>
            <a:ext cx="2166223" cy="123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01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6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silicon lattice</a:t>
            </a:r>
          </a:p>
        </p:txBody>
      </p:sp>
      <p:pic>
        <p:nvPicPr>
          <p:cNvPr id="188418" name="Picture 2" descr="File:Silicon-unit-cell-3D-ball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2113837" cy="201622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755576" y="4365104"/>
            <a:ext cx="190590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 lattice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2915816" y="2420888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843808" y="386104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3131840" y="2492896"/>
            <a:ext cx="0" cy="12961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203848" y="2780928"/>
            <a:ext cx="201369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 0.54 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nm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204864"/>
            <a:ext cx="26479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6804248" y="4581128"/>
            <a:ext cx="1383712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50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atoms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774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Amdahl's law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55576" y="2204194"/>
            <a:ext cx="7340600" cy="12968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 massively parallel context, an upper limit for the scalability of parallel applications is determined by the fraction of the overall execution time spent in non-scalable operations (Amdahl's law).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505101"/>
            <a:ext cx="5216525" cy="2516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72225" y="3500338"/>
            <a:ext cx="2419350" cy="709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maximum speedup tends to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 / ( 1 − 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= parallel fraction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77050" y="4435376"/>
            <a:ext cx="1409700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1000000 core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092950" y="4940201"/>
            <a:ext cx="1411288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= 0.999999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84888" y="5372001"/>
            <a:ext cx="2443162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serial fraction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= 0.000001</a:t>
            </a:r>
          </a:p>
        </p:txBody>
      </p:sp>
    </p:spTree>
    <p:extLst>
      <p:ext uri="{BB962C8B-B14F-4D97-AF65-F5344CB8AC3E}">
        <p14:creationId xmlns:p14="http://schemas.microsoft.com/office/powerpoint/2010/main" val="243033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288" y="1701478"/>
            <a:ext cx="2833340" cy="48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Peak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Performance</a:t>
            </a:r>
          </a:p>
        </p:txBody>
      </p:sp>
      <p:sp>
        <p:nvSpPr>
          <p:cNvPr id="5" name="Freccia in giù 4"/>
          <p:cNvSpPr/>
          <p:nvPr/>
        </p:nvSpPr>
        <p:spPr bwMode="auto">
          <a:xfrm flipV="1">
            <a:off x="3563888" y="1556792"/>
            <a:ext cx="504056" cy="64807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84888" y="1701478"/>
            <a:ext cx="1247775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law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288" y="2565078"/>
            <a:ext cx="2723502" cy="48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FPU Performance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084888" y="2565078"/>
            <a:ext cx="1479550" cy="36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Dennard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law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ccia a destra 8"/>
          <p:cNvSpPr/>
          <p:nvPr/>
        </p:nvSpPr>
        <p:spPr bwMode="auto">
          <a:xfrm>
            <a:off x="3779912" y="2636912"/>
            <a:ext cx="648072" cy="43204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it-IT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Freccia a destra 9"/>
          <p:cNvSpPr/>
          <p:nvPr/>
        </p:nvSpPr>
        <p:spPr bwMode="auto">
          <a:xfrm flipH="1">
            <a:off x="3203848" y="2636912"/>
            <a:ext cx="576064" cy="43204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95288" y="3428678"/>
            <a:ext cx="2569934" cy="48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FPUs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ccia in giù 11"/>
          <p:cNvSpPr/>
          <p:nvPr/>
        </p:nvSpPr>
        <p:spPr bwMode="auto">
          <a:xfrm flipV="1">
            <a:off x="3563888" y="3356992"/>
            <a:ext cx="504056" cy="64807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084888" y="3428678"/>
            <a:ext cx="1985962" cy="36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Moore +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Dennard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95288" y="4509765"/>
            <a:ext cx="2516395" cy="48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App.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Parallelism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ccia in giù 14"/>
          <p:cNvSpPr/>
          <p:nvPr/>
        </p:nvSpPr>
        <p:spPr bwMode="auto">
          <a:xfrm flipV="1">
            <a:off x="3563888" y="4437112"/>
            <a:ext cx="504056" cy="64807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2075" tIns="46038" rIns="92075" bIns="46038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156325" y="4509765"/>
            <a:ext cx="1535113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Amdahl's law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527550" y="3492178"/>
            <a:ext cx="677863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10^9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530725" y="1701478"/>
            <a:ext cx="1069975" cy="64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Exaflops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10^18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527550" y="2565078"/>
            <a:ext cx="1158875" cy="64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Gigaflops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10^9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527550" y="4365303"/>
            <a:ext cx="1557338" cy="64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fraction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Times New Roman" pitchFamily="16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1/10^9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HPC Trends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3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11" grpId="0"/>
      <p:bldP spid="13" grpId="0" animBg="1"/>
      <p:bldP spid="14" grpId="0"/>
      <p:bldP spid="16" grpId="0" animBg="1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2018.potx" id="{C20C36BF-91CC-4B76-857A-575F8FD10448}" vid="{12C62C95-95AE-411E-8416-50E765BE721E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Slide_Master">
  <a:themeElements>
    <a:clrScheme name="Custom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D2D8A"/>
      </a:hlink>
      <a:folHlink>
        <a:srgbClr val="2D2D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1400" b="1" dirty="0" err="1" smtClean="0">
            <a:solidFill>
              <a:schemeClr val="tx1"/>
            </a:solidFill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0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2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dirty="0">
            <a:solidFill>
              <a:schemeClr val="tx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mmon">
  <a:themeElements>
    <a:clrScheme name="Custom 3">
      <a:dk1>
        <a:sysClr val="windowText" lastClr="000000"/>
      </a:dk1>
      <a:lt1>
        <a:sysClr val="window" lastClr="FFFFFF"/>
      </a:lt1>
      <a:dk2>
        <a:srgbClr val="013C55"/>
      </a:dk2>
      <a:lt2>
        <a:srgbClr val="6DBCE3"/>
      </a:lt2>
      <a:accent1>
        <a:srgbClr val="0F6FC6"/>
      </a:accent1>
      <a:accent2>
        <a:srgbClr val="67BCE3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BE5F"/>
      </a:hlink>
      <a:folHlink>
        <a:srgbClr val="85DFD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1" id="{E93188D0-E114-4EC5-B023-5D181FEB49C4}" vid="{B41001C6-2352-48BB-BF53-76D4A4B75F31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ppt/theme/themeOverride2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ppt/theme/themeOverride3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3389</TotalTime>
  <Words>1789</Words>
  <Application>Microsoft Office PowerPoint</Application>
  <PresentationFormat>Presentazione su schermo (4:3)</PresentationFormat>
  <Paragraphs>415</Paragraphs>
  <Slides>38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38</vt:i4>
      </vt:variant>
    </vt:vector>
  </HeadingPairs>
  <TitlesOfParts>
    <vt:vector size="65" baseType="lpstr">
      <vt:lpstr>MS PGothic</vt:lpstr>
      <vt:lpstr>Arial</vt:lpstr>
      <vt:lpstr>Arial Black</vt:lpstr>
      <vt:lpstr>Arial Unicode MS</vt:lpstr>
      <vt:lpstr>Calibri</vt:lpstr>
      <vt:lpstr>Calibri Light</vt:lpstr>
      <vt:lpstr>Comic Sans MS</vt:lpstr>
      <vt:lpstr>Courier New</vt:lpstr>
      <vt:lpstr>EC Square Sans Cond Pro</vt:lpstr>
      <vt:lpstr>Gill Sans MT</vt:lpstr>
      <vt:lpstr>Poppins</vt:lpstr>
      <vt:lpstr>Poppins Black</vt:lpstr>
      <vt:lpstr>Proxima Nova Alt Lt</vt:lpstr>
      <vt:lpstr>Tahoma</vt:lpstr>
      <vt:lpstr>Times</vt:lpstr>
      <vt:lpstr>Times New Roman</vt:lpstr>
      <vt:lpstr>Trebuchet MS</vt:lpstr>
      <vt:lpstr>Verdana</vt:lpstr>
      <vt:lpstr>Wingdings</vt:lpstr>
      <vt:lpstr>Wingdings 2</vt:lpstr>
      <vt:lpstr>Tema di Office</vt:lpstr>
      <vt:lpstr>1_Tema di Office</vt:lpstr>
      <vt:lpstr>2_Tema di Office</vt:lpstr>
      <vt:lpstr>4_Slide_Master</vt:lpstr>
      <vt:lpstr>4_Tema di Office</vt:lpstr>
      <vt:lpstr>1_Office Theme</vt:lpstr>
      <vt:lpstr>Common</vt:lpstr>
      <vt:lpstr>Presentazione standard di PowerPoint</vt:lpstr>
      <vt:lpstr>The persistence need for more powerful computational resources</vt:lpstr>
      <vt:lpstr>The end of chip downsizing</vt:lpstr>
      <vt:lpstr>Moore’s law</vt:lpstr>
      <vt:lpstr>Performance Development</vt:lpstr>
      <vt:lpstr>Dennard scaling law (downscaling)</vt:lpstr>
      <vt:lpstr>The silicon lattice</vt:lpstr>
      <vt:lpstr>Amdahl's law</vt:lpstr>
      <vt:lpstr>HPC Trends </vt:lpstr>
      <vt:lpstr>Supercomputers vs Energy</vt:lpstr>
      <vt:lpstr>Energy trends</vt:lpstr>
      <vt:lpstr>Energy trends &amp; floating point</vt:lpstr>
      <vt:lpstr>Relative energy and area costs of different datatypes</vt:lpstr>
      <vt:lpstr>Change of paradigm</vt:lpstr>
      <vt:lpstr>Specialized cores</vt:lpstr>
      <vt:lpstr>Exascale How serious the situation is?</vt:lpstr>
      <vt:lpstr>Presentazione standard di PowerPoint</vt:lpstr>
      <vt:lpstr>Presentazione standard di PowerPoint</vt:lpstr>
      <vt:lpstr>ROADMAP</vt:lpstr>
      <vt:lpstr>Presentazione standard di PowerPoint</vt:lpstr>
      <vt:lpstr>Presentazione standard di PowerPoint</vt:lpstr>
      <vt:lpstr>Leonardo concept</vt:lpstr>
      <vt:lpstr>Presentazione standard di PowerPoint</vt:lpstr>
      <vt:lpstr>General Consideration</vt:lpstr>
      <vt:lpstr>concerns</vt:lpstr>
      <vt:lpstr>Paradigm and co-design </vt:lpstr>
      <vt:lpstr>Co-design cycle</vt:lpstr>
      <vt:lpstr>Separation of concerns</vt:lpstr>
      <vt:lpstr>mixed-precision</vt:lpstr>
      <vt:lpstr>IEEE 754 Half Precision (16-bit) Floating Pt Standard</vt:lpstr>
      <vt:lpstr>Leveraging Half Precision in HPC on V100</vt:lpstr>
      <vt:lpstr>Optimize QE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CP.X with SP h_psi</vt:lpstr>
      <vt:lpstr>Energy Management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Delli Ponti</dc:creator>
  <cp:lastModifiedBy>Carlo CAVAZZONI</cp:lastModifiedBy>
  <cp:revision>37</cp:revision>
  <cp:lastPrinted>2018-02-12T06:43:50Z</cp:lastPrinted>
  <dcterms:created xsi:type="dcterms:W3CDTF">2018-02-09T10:29:38Z</dcterms:created>
  <dcterms:modified xsi:type="dcterms:W3CDTF">2019-09-18T15:00:20Z</dcterms:modified>
</cp:coreProperties>
</file>